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15"/>
  </p:notesMasterIdLst>
  <p:sldIdLst>
    <p:sldId id="256" r:id="rId3"/>
    <p:sldId id="257" r:id="rId4"/>
    <p:sldId id="275" r:id="rId5"/>
    <p:sldId id="274" r:id="rId6"/>
    <p:sldId id="272" r:id="rId7"/>
    <p:sldId id="273" r:id="rId8"/>
    <p:sldId id="263" r:id="rId9"/>
    <p:sldId id="267" r:id="rId10"/>
    <p:sldId id="264" r:id="rId11"/>
    <p:sldId id="270" r:id="rId12"/>
    <p:sldId id="271" r:id="rId13"/>
    <p:sldId id="266" r:id="rId14"/>
  </p:sldIdLst>
  <p:sldSz cx="9144000" cy="5143500" type="screen16x9"/>
  <p:notesSz cx="6858000" cy="9144000"/>
  <p:embeddedFontLst>
    <p:embeddedFont>
      <p:font typeface="IBM Plex Sans" panose="020B0503050203000203"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B10C87-6B04-46DC-AE82-2B60501B8CCD}" v="72" dt="2025-02-05T20:35:09.012"/>
  </p1510:revLst>
</p1510:revInfo>
</file>

<file path=ppt/tableStyles.xml><?xml version="1.0" encoding="utf-8"?>
<a:tblStyleLst xmlns:a="http://schemas.openxmlformats.org/drawingml/2006/main" def="{F2F42068-6B7A-41E0-BCE0-B7C4EFE3CDCE}">
  <a:tblStyle styleId="{F2F42068-6B7A-41E0-BCE0-B7C4EFE3CD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746"/>
  </p:normalViewPr>
  <p:slideViewPr>
    <p:cSldViewPr snapToGrid="0">
      <p:cViewPr>
        <p:scale>
          <a:sx n="267" d="100"/>
          <a:sy n="267" d="100"/>
        </p:scale>
        <p:origin x="-2296" y="-18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308b42aeaf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5" name="Google Shape;215;g1308b42aeaf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1e8a3bc3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1e8a3bc3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1e8a3bc3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1e8a3bc3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905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1e8a3bc3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1e8a3bc3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721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1e8a3bc3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1e8a3bc3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43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1e8a3bc3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1e8a3bc3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59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1e8a3bc3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1e8a3bc3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65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1e8a3bc3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1e8a3bc3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093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3_Title Slide">
  <p:cSld name="13_Title Slide">
    <p:bg>
      <p:bgPr>
        <a:solidFill>
          <a:schemeClr val="accent1"/>
        </a:solidFill>
        <a:effectLst/>
      </p:bgPr>
    </p:bg>
    <p:spTree>
      <p:nvGrpSpPr>
        <p:cNvPr id="1" name="Shape 54"/>
        <p:cNvGrpSpPr/>
        <p:nvPr/>
      </p:nvGrpSpPr>
      <p:grpSpPr>
        <a:xfrm>
          <a:off x="0" y="0"/>
          <a:ext cx="0" cy="0"/>
          <a:chOff x="0" y="0"/>
          <a:chExt cx="0" cy="0"/>
        </a:xfrm>
      </p:grpSpPr>
      <p:sp>
        <p:nvSpPr>
          <p:cNvPr id="55" name="Google Shape;55;p14"/>
          <p:cNvSpPr/>
          <p:nvPr/>
        </p:nvSpPr>
        <p:spPr>
          <a:xfrm>
            <a:off x="-7457" y="0"/>
            <a:ext cx="213197"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6" name="Google Shape;56;p14"/>
          <p:cNvPicPr preferRelativeResize="0"/>
          <p:nvPr/>
        </p:nvPicPr>
        <p:blipFill rotWithShape="1">
          <a:blip r:embed="rId2">
            <a:alphaModFix amt="74000"/>
          </a:blip>
          <a:srcRect b="35247"/>
          <a:stretch/>
        </p:blipFill>
        <p:spPr>
          <a:xfrm>
            <a:off x="0" y="0"/>
            <a:ext cx="9144000" cy="5143500"/>
          </a:xfrm>
          <a:prstGeom prst="rect">
            <a:avLst/>
          </a:prstGeom>
          <a:noFill/>
          <a:ln>
            <a:noFill/>
          </a:ln>
        </p:spPr>
      </p:pic>
      <p:pic>
        <p:nvPicPr>
          <p:cNvPr id="57" name="Google Shape;57;p14"/>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58" name="Google Shape;58;p14"/>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60" name="Google Shape;60;p14"/>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1_Title Slide">
  <p:cSld name="11_Title Slide">
    <p:bg>
      <p:bgPr>
        <a:solidFill>
          <a:schemeClr val="accent1"/>
        </a:solidFill>
        <a:effectLst/>
      </p:bgPr>
    </p:bg>
    <p:spTree>
      <p:nvGrpSpPr>
        <p:cNvPr id="1" name="Shape 108"/>
        <p:cNvGrpSpPr/>
        <p:nvPr/>
      </p:nvGrpSpPr>
      <p:grpSpPr>
        <a:xfrm>
          <a:off x="0" y="0"/>
          <a:ext cx="0" cy="0"/>
          <a:chOff x="0" y="0"/>
          <a:chExt cx="0" cy="0"/>
        </a:xfrm>
      </p:grpSpPr>
      <p:sp>
        <p:nvSpPr>
          <p:cNvPr id="109" name="Google Shape;109;p23"/>
          <p:cNvSpPr/>
          <p:nvPr/>
        </p:nvSpPr>
        <p:spPr>
          <a:xfrm>
            <a:off x="-7457" y="0"/>
            <a:ext cx="213197"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0" name="Google Shape;110;p23"/>
          <p:cNvPicPr preferRelativeResize="0"/>
          <p:nvPr/>
        </p:nvPicPr>
        <p:blipFill rotWithShape="1">
          <a:blip r:embed="rId2">
            <a:alphaModFix amt="58000"/>
          </a:blip>
          <a:srcRect l="-666" t="13079" b="12416"/>
          <a:stretch/>
        </p:blipFill>
        <p:spPr>
          <a:xfrm>
            <a:off x="-60960" y="0"/>
            <a:ext cx="9204960" cy="5143500"/>
          </a:xfrm>
          <a:prstGeom prst="rect">
            <a:avLst/>
          </a:prstGeom>
          <a:noFill/>
          <a:ln>
            <a:noFill/>
          </a:ln>
        </p:spPr>
      </p:pic>
      <p:pic>
        <p:nvPicPr>
          <p:cNvPr id="111" name="Google Shape;111;p23"/>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12" name="Google Shape;112;p23"/>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3" name="Google Shape;113;p23"/>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14" name="Google Shape;114;p23"/>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_Title Slide">
  <p:cSld name="10_Title Slide">
    <p:bg>
      <p:bgPr>
        <a:solidFill>
          <a:schemeClr val="accent1"/>
        </a:solidFill>
        <a:effectLst/>
      </p:bgPr>
    </p:bg>
    <p:spTree>
      <p:nvGrpSpPr>
        <p:cNvPr id="1" name="Shape 115"/>
        <p:cNvGrpSpPr/>
        <p:nvPr/>
      </p:nvGrpSpPr>
      <p:grpSpPr>
        <a:xfrm>
          <a:off x="0" y="0"/>
          <a:ext cx="0" cy="0"/>
          <a:chOff x="0" y="0"/>
          <a:chExt cx="0" cy="0"/>
        </a:xfrm>
      </p:grpSpPr>
      <p:sp>
        <p:nvSpPr>
          <p:cNvPr id="116" name="Google Shape;116;p24"/>
          <p:cNvSpPr/>
          <p:nvPr/>
        </p:nvSpPr>
        <p:spPr>
          <a:xfrm>
            <a:off x="-7457" y="0"/>
            <a:ext cx="213197"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7" name="Google Shape;117;p24"/>
          <p:cNvPicPr preferRelativeResize="0"/>
          <p:nvPr/>
        </p:nvPicPr>
        <p:blipFill rotWithShape="1">
          <a:blip r:embed="rId2">
            <a:alphaModFix amt="65000"/>
          </a:blip>
          <a:srcRect l="894" t="851" r="1491" b="1446"/>
          <a:stretch/>
        </p:blipFill>
        <p:spPr>
          <a:xfrm>
            <a:off x="0" y="0"/>
            <a:ext cx="9144000" cy="5143500"/>
          </a:xfrm>
          <a:prstGeom prst="rect">
            <a:avLst/>
          </a:prstGeom>
          <a:noFill/>
          <a:ln>
            <a:noFill/>
          </a:ln>
        </p:spPr>
      </p:pic>
      <p:pic>
        <p:nvPicPr>
          <p:cNvPr id="118" name="Google Shape;118;p24"/>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19" name="Google Shape;119;p24"/>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0" name="Google Shape;120;p24"/>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21" name="Google Shape;121;p24"/>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dk2"/>
        </a:solidFill>
        <a:effectLst/>
      </p:bgPr>
    </p:bg>
    <p:spTree>
      <p:nvGrpSpPr>
        <p:cNvPr id="1" name="Shape 122"/>
        <p:cNvGrpSpPr/>
        <p:nvPr/>
      </p:nvGrpSpPr>
      <p:grpSpPr>
        <a:xfrm>
          <a:off x="0" y="0"/>
          <a:ext cx="0" cy="0"/>
          <a:chOff x="0" y="0"/>
          <a:chExt cx="0" cy="0"/>
        </a:xfrm>
      </p:grpSpPr>
      <p:sp>
        <p:nvSpPr>
          <p:cNvPr id="123" name="Google Shape;123;p25"/>
          <p:cNvSpPr/>
          <p:nvPr/>
        </p:nvSpPr>
        <p:spPr>
          <a:xfrm>
            <a:off x="-7457" y="0"/>
            <a:ext cx="36576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24" name="Google Shape;124;p25" descr="A group of people standing in a line&#10;&#10;Description automatically generated with low confidence"/>
          <p:cNvPicPr preferRelativeResize="0"/>
          <p:nvPr/>
        </p:nvPicPr>
        <p:blipFill rotWithShape="1">
          <a:blip r:embed="rId2">
            <a:alphaModFix amt="78000"/>
          </a:blip>
          <a:srcRect l="10346" r="13919" b="24222"/>
          <a:stretch/>
        </p:blipFill>
        <p:spPr>
          <a:xfrm>
            <a:off x="0" y="0"/>
            <a:ext cx="9144000" cy="5143500"/>
          </a:xfrm>
          <a:prstGeom prst="rect">
            <a:avLst/>
          </a:prstGeom>
          <a:noFill/>
          <a:ln>
            <a:noFill/>
          </a:ln>
        </p:spPr>
      </p:pic>
      <p:pic>
        <p:nvPicPr>
          <p:cNvPr id="125" name="Google Shape;125;p25"/>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26" name="Google Shape;126;p25"/>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7" name="Google Shape;127;p25"/>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28" name="Google Shape;128;p25"/>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Slide">
  <p:cSld name="2_Title Slide">
    <p:bg>
      <p:bgPr>
        <a:solidFill>
          <a:schemeClr val="dk2"/>
        </a:solidFill>
        <a:effectLst/>
      </p:bgPr>
    </p:bg>
    <p:spTree>
      <p:nvGrpSpPr>
        <p:cNvPr id="1" name="Shape 129"/>
        <p:cNvGrpSpPr/>
        <p:nvPr/>
      </p:nvGrpSpPr>
      <p:grpSpPr>
        <a:xfrm>
          <a:off x="0" y="0"/>
          <a:ext cx="0" cy="0"/>
          <a:chOff x="0" y="0"/>
          <a:chExt cx="0" cy="0"/>
        </a:xfrm>
      </p:grpSpPr>
      <p:sp>
        <p:nvSpPr>
          <p:cNvPr id="130" name="Google Shape;130;p26"/>
          <p:cNvSpPr/>
          <p:nvPr/>
        </p:nvSpPr>
        <p:spPr>
          <a:xfrm>
            <a:off x="-7457" y="0"/>
            <a:ext cx="213197"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1" name="Google Shape;131;p26" descr="A person and person looking at a computer&#10;&#10;Description automatically generated with low confidence"/>
          <p:cNvPicPr preferRelativeResize="0"/>
          <p:nvPr/>
        </p:nvPicPr>
        <p:blipFill rotWithShape="1">
          <a:blip r:embed="rId2">
            <a:alphaModFix amt="71000"/>
          </a:blip>
          <a:srcRect l="15145" r="14575" b="29700"/>
          <a:stretch/>
        </p:blipFill>
        <p:spPr>
          <a:xfrm>
            <a:off x="0" y="0"/>
            <a:ext cx="9144000" cy="5143500"/>
          </a:xfrm>
          <a:prstGeom prst="rect">
            <a:avLst/>
          </a:prstGeom>
          <a:noFill/>
          <a:ln>
            <a:noFill/>
          </a:ln>
        </p:spPr>
      </p:pic>
      <p:pic>
        <p:nvPicPr>
          <p:cNvPr id="132" name="Google Shape;132;p26"/>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33" name="Google Shape;133;p26"/>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6"/>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35" name="Google Shape;135;p26"/>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Title Slide">
  <p:cSld name="12_Title Slide">
    <p:bg>
      <p:bgPr>
        <a:solidFill>
          <a:schemeClr val="accent1"/>
        </a:solidFill>
        <a:effectLst/>
      </p:bgPr>
    </p:bg>
    <p:spTree>
      <p:nvGrpSpPr>
        <p:cNvPr id="1" name="Shape 136"/>
        <p:cNvGrpSpPr/>
        <p:nvPr/>
      </p:nvGrpSpPr>
      <p:grpSpPr>
        <a:xfrm>
          <a:off x="0" y="0"/>
          <a:ext cx="0" cy="0"/>
          <a:chOff x="0" y="0"/>
          <a:chExt cx="0" cy="0"/>
        </a:xfrm>
      </p:grpSpPr>
      <p:sp>
        <p:nvSpPr>
          <p:cNvPr id="137" name="Google Shape;137;p27"/>
          <p:cNvSpPr/>
          <p:nvPr/>
        </p:nvSpPr>
        <p:spPr>
          <a:xfrm>
            <a:off x="-7457" y="0"/>
            <a:ext cx="213197"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38" name="Google Shape;138;p27"/>
          <p:cNvPicPr preferRelativeResize="0"/>
          <p:nvPr/>
        </p:nvPicPr>
        <p:blipFill rotWithShape="1">
          <a:blip r:embed="rId2">
            <a:alphaModFix amt="58000"/>
          </a:blip>
          <a:srcRect l="5751" r="2223" b="7974"/>
          <a:stretch/>
        </p:blipFill>
        <p:spPr>
          <a:xfrm>
            <a:off x="0" y="0"/>
            <a:ext cx="9144000" cy="5143500"/>
          </a:xfrm>
          <a:prstGeom prst="rect">
            <a:avLst/>
          </a:prstGeom>
          <a:noFill/>
          <a:ln>
            <a:noFill/>
          </a:ln>
        </p:spPr>
      </p:pic>
      <p:pic>
        <p:nvPicPr>
          <p:cNvPr id="139" name="Google Shape;139;p27"/>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40" name="Google Shape;140;p27"/>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1" name="Google Shape;141;p27"/>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42" name="Google Shape;142;p27"/>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Title Slide">
  <p:cSld name="14_Title Slide">
    <p:bg>
      <p:bgPr>
        <a:solidFill>
          <a:schemeClr val="accent1"/>
        </a:solidFill>
        <a:effectLst/>
      </p:bgPr>
    </p:bg>
    <p:spTree>
      <p:nvGrpSpPr>
        <p:cNvPr id="1" name="Shape 143"/>
        <p:cNvGrpSpPr/>
        <p:nvPr/>
      </p:nvGrpSpPr>
      <p:grpSpPr>
        <a:xfrm>
          <a:off x="0" y="0"/>
          <a:ext cx="0" cy="0"/>
          <a:chOff x="0" y="0"/>
          <a:chExt cx="0" cy="0"/>
        </a:xfrm>
      </p:grpSpPr>
      <p:sp>
        <p:nvSpPr>
          <p:cNvPr id="144" name="Google Shape;144;p28"/>
          <p:cNvSpPr/>
          <p:nvPr/>
        </p:nvSpPr>
        <p:spPr>
          <a:xfrm>
            <a:off x="-7457" y="0"/>
            <a:ext cx="213197"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5" name="Google Shape;145;p28"/>
          <p:cNvPicPr preferRelativeResize="0"/>
          <p:nvPr/>
        </p:nvPicPr>
        <p:blipFill rotWithShape="1">
          <a:blip r:embed="rId2">
            <a:alphaModFix amt="64000"/>
          </a:blip>
          <a:srcRect/>
          <a:stretch/>
        </p:blipFill>
        <p:spPr>
          <a:xfrm>
            <a:off x="0" y="0"/>
            <a:ext cx="9144000" cy="5147453"/>
          </a:xfrm>
          <a:prstGeom prst="rect">
            <a:avLst/>
          </a:prstGeom>
          <a:noFill/>
          <a:ln>
            <a:noFill/>
          </a:ln>
        </p:spPr>
      </p:pic>
      <p:pic>
        <p:nvPicPr>
          <p:cNvPr id="146" name="Google Shape;146;p28"/>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47" name="Google Shape;147;p28"/>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8" name="Google Shape;148;p28"/>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49" name="Google Shape;149;p28"/>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Title Slide">
  <p:cSld name="3_Title Slide">
    <p:bg>
      <p:bgPr>
        <a:solidFill>
          <a:schemeClr val="dk2"/>
        </a:solidFill>
        <a:effectLst/>
      </p:bgPr>
    </p:bg>
    <p:spTree>
      <p:nvGrpSpPr>
        <p:cNvPr id="1" name="Shape 150"/>
        <p:cNvGrpSpPr/>
        <p:nvPr/>
      </p:nvGrpSpPr>
      <p:grpSpPr>
        <a:xfrm>
          <a:off x="0" y="0"/>
          <a:ext cx="0" cy="0"/>
          <a:chOff x="0" y="0"/>
          <a:chExt cx="0" cy="0"/>
        </a:xfrm>
      </p:grpSpPr>
      <p:sp>
        <p:nvSpPr>
          <p:cNvPr id="151" name="Google Shape;151;p29"/>
          <p:cNvSpPr/>
          <p:nvPr/>
        </p:nvSpPr>
        <p:spPr>
          <a:xfrm>
            <a:off x="-7457" y="0"/>
            <a:ext cx="213197"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2" name="Google Shape;152;p29" descr="A picture containing text, person, computer, computer&#10;&#10;Description automatically generated"/>
          <p:cNvPicPr preferRelativeResize="0"/>
          <p:nvPr/>
        </p:nvPicPr>
        <p:blipFill rotWithShape="1">
          <a:blip r:embed="rId2">
            <a:alphaModFix amt="47000"/>
          </a:blip>
          <a:srcRect l="6989" r="25956" b="43422"/>
          <a:stretch/>
        </p:blipFill>
        <p:spPr>
          <a:xfrm>
            <a:off x="0" y="0"/>
            <a:ext cx="9144000" cy="5143500"/>
          </a:xfrm>
          <a:prstGeom prst="rect">
            <a:avLst/>
          </a:prstGeom>
          <a:noFill/>
          <a:ln>
            <a:noFill/>
          </a:ln>
        </p:spPr>
      </p:pic>
      <p:pic>
        <p:nvPicPr>
          <p:cNvPr id="153" name="Google Shape;153;p29"/>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54" name="Google Shape;154;p29"/>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5" name="Google Shape;155;p29"/>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56" name="Google Shape;156;p29"/>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Title Slide">
  <p:cSld name="4_Title Slide">
    <p:bg>
      <p:bgPr>
        <a:solidFill>
          <a:schemeClr val="dk2"/>
        </a:solidFill>
        <a:effectLst/>
      </p:bgPr>
    </p:bg>
    <p:spTree>
      <p:nvGrpSpPr>
        <p:cNvPr id="1" name="Shape 157"/>
        <p:cNvGrpSpPr/>
        <p:nvPr/>
      </p:nvGrpSpPr>
      <p:grpSpPr>
        <a:xfrm>
          <a:off x="0" y="0"/>
          <a:ext cx="0" cy="0"/>
          <a:chOff x="0" y="0"/>
          <a:chExt cx="0" cy="0"/>
        </a:xfrm>
      </p:grpSpPr>
      <p:sp>
        <p:nvSpPr>
          <p:cNvPr id="158" name="Google Shape;158;p30"/>
          <p:cNvSpPr/>
          <p:nvPr/>
        </p:nvSpPr>
        <p:spPr>
          <a:xfrm>
            <a:off x="-7457" y="0"/>
            <a:ext cx="213197"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9" name="Google Shape;159;p30" descr="Two people looking at a computer&#10;&#10;Description automatically generated with low confidence"/>
          <p:cNvPicPr preferRelativeResize="0"/>
          <p:nvPr/>
        </p:nvPicPr>
        <p:blipFill rotWithShape="1">
          <a:blip r:embed="rId2">
            <a:alphaModFix amt="67000"/>
          </a:blip>
          <a:srcRect l="7407" r="10003" b="17395"/>
          <a:stretch/>
        </p:blipFill>
        <p:spPr>
          <a:xfrm>
            <a:off x="0" y="0"/>
            <a:ext cx="9144000" cy="5143500"/>
          </a:xfrm>
          <a:prstGeom prst="rect">
            <a:avLst/>
          </a:prstGeom>
          <a:noFill/>
          <a:ln>
            <a:noFill/>
          </a:ln>
        </p:spPr>
      </p:pic>
      <p:pic>
        <p:nvPicPr>
          <p:cNvPr id="160" name="Google Shape;160;p30"/>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61" name="Google Shape;161;p30"/>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2" name="Google Shape;162;p30"/>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63" name="Google Shape;163;p30"/>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Title Slide">
  <p:cSld name="5_Title Slide">
    <p:bg>
      <p:bgPr>
        <a:solidFill>
          <a:schemeClr val="dk2"/>
        </a:solidFill>
        <a:effectLst/>
      </p:bgPr>
    </p:bg>
    <p:spTree>
      <p:nvGrpSpPr>
        <p:cNvPr id="1" name="Shape 164"/>
        <p:cNvGrpSpPr/>
        <p:nvPr/>
      </p:nvGrpSpPr>
      <p:grpSpPr>
        <a:xfrm>
          <a:off x="0" y="0"/>
          <a:ext cx="0" cy="0"/>
          <a:chOff x="0" y="0"/>
          <a:chExt cx="0" cy="0"/>
        </a:xfrm>
      </p:grpSpPr>
      <p:sp>
        <p:nvSpPr>
          <p:cNvPr id="165" name="Google Shape;165;p31"/>
          <p:cNvSpPr/>
          <p:nvPr/>
        </p:nvSpPr>
        <p:spPr>
          <a:xfrm>
            <a:off x="-7457" y="0"/>
            <a:ext cx="213197"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 name="Google Shape;166;p31" descr="A picture containing person, computer, people, person&#10;&#10;Description automatically generated"/>
          <p:cNvPicPr preferRelativeResize="0"/>
          <p:nvPr/>
        </p:nvPicPr>
        <p:blipFill rotWithShape="1">
          <a:blip r:embed="rId2">
            <a:alphaModFix/>
          </a:blip>
          <a:srcRect b="15485"/>
          <a:stretch/>
        </p:blipFill>
        <p:spPr>
          <a:xfrm>
            <a:off x="0" y="0"/>
            <a:ext cx="9144000" cy="5143500"/>
          </a:xfrm>
          <a:prstGeom prst="rect">
            <a:avLst/>
          </a:prstGeom>
          <a:noFill/>
          <a:ln>
            <a:noFill/>
          </a:ln>
        </p:spPr>
      </p:pic>
      <p:pic>
        <p:nvPicPr>
          <p:cNvPr id="167" name="Google Shape;167;p31"/>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68" name="Google Shape;168;p31"/>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9" name="Google Shape;169;p31"/>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70" name="Google Shape;170;p31"/>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cSld name="6_Title Slide">
    <p:bg>
      <p:bgPr>
        <a:solidFill>
          <a:schemeClr val="dk2"/>
        </a:solidFill>
        <a:effectLst/>
      </p:bgPr>
    </p:bg>
    <p:spTree>
      <p:nvGrpSpPr>
        <p:cNvPr id="1" name="Shape 171"/>
        <p:cNvGrpSpPr/>
        <p:nvPr/>
      </p:nvGrpSpPr>
      <p:grpSpPr>
        <a:xfrm>
          <a:off x="0" y="0"/>
          <a:ext cx="0" cy="0"/>
          <a:chOff x="0" y="0"/>
          <a:chExt cx="0" cy="0"/>
        </a:xfrm>
      </p:grpSpPr>
      <p:sp>
        <p:nvSpPr>
          <p:cNvPr id="172" name="Google Shape;172;p32"/>
          <p:cNvSpPr/>
          <p:nvPr/>
        </p:nvSpPr>
        <p:spPr>
          <a:xfrm>
            <a:off x="-7457" y="0"/>
            <a:ext cx="213197"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73" name="Google Shape;173;p3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4" name="Google Shape;174;p32"/>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75" name="Google Shape;175;p32"/>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6" name="Google Shape;176;p32"/>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77" name="Google Shape;177;p32"/>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accent1"/>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5"/>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65" name="Google Shape;65;p15"/>
          <p:cNvPicPr preferRelativeResize="0"/>
          <p:nvPr/>
        </p:nvPicPr>
        <p:blipFill rotWithShape="1">
          <a:blip r:embed="rId2">
            <a:alphaModFix/>
          </a:blip>
          <a:srcRect/>
          <a:stretch/>
        </p:blipFill>
        <p:spPr>
          <a:xfrm>
            <a:off x="7395884" y="1"/>
            <a:ext cx="1748117" cy="69341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Title Slide">
  <p:cSld name="7_Title Slide">
    <p:bg>
      <p:bgPr>
        <a:solidFill>
          <a:schemeClr val="accent1"/>
        </a:solidFill>
        <a:effectLst/>
      </p:bgPr>
    </p:bg>
    <p:spTree>
      <p:nvGrpSpPr>
        <p:cNvPr id="1" name="Shape 178"/>
        <p:cNvGrpSpPr/>
        <p:nvPr/>
      </p:nvGrpSpPr>
      <p:grpSpPr>
        <a:xfrm>
          <a:off x="0" y="0"/>
          <a:ext cx="0" cy="0"/>
          <a:chOff x="0" y="0"/>
          <a:chExt cx="0" cy="0"/>
        </a:xfrm>
      </p:grpSpPr>
      <p:sp>
        <p:nvSpPr>
          <p:cNvPr id="179" name="Google Shape;179;p33"/>
          <p:cNvSpPr/>
          <p:nvPr/>
        </p:nvSpPr>
        <p:spPr>
          <a:xfrm>
            <a:off x="-7457" y="0"/>
            <a:ext cx="213197"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80" name="Google Shape;180;p3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1" name="Google Shape;181;p33"/>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82" name="Google Shape;182;p33"/>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3" name="Google Shape;183;p33"/>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84" name="Google Shape;184;p33"/>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_Title Slide">
  <p:cSld name="8_Title Slide">
    <p:bg>
      <p:bgPr>
        <a:solidFill>
          <a:schemeClr val="accent1"/>
        </a:solidFill>
        <a:effectLst/>
      </p:bgPr>
    </p:bg>
    <p:spTree>
      <p:nvGrpSpPr>
        <p:cNvPr id="1" name="Shape 185"/>
        <p:cNvGrpSpPr/>
        <p:nvPr/>
      </p:nvGrpSpPr>
      <p:grpSpPr>
        <a:xfrm>
          <a:off x="0" y="0"/>
          <a:ext cx="0" cy="0"/>
          <a:chOff x="0" y="0"/>
          <a:chExt cx="0" cy="0"/>
        </a:xfrm>
      </p:grpSpPr>
      <p:sp>
        <p:nvSpPr>
          <p:cNvPr id="186" name="Google Shape;186;p34"/>
          <p:cNvSpPr/>
          <p:nvPr/>
        </p:nvSpPr>
        <p:spPr>
          <a:xfrm>
            <a:off x="-7457" y="0"/>
            <a:ext cx="213197"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87" name="Google Shape;187;p34"/>
          <p:cNvPicPr preferRelativeResize="0"/>
          <p:nvPr/>
        </p:nvPicPr>
        <p:blipFill rotWithShape="1">
          <a:blip r:embed="rId2">
            <a:alphaModFix/>
          </a:blip>
          <a:srcRect t="5203" r="5204"/>
          <a:stretch/>
        </p:blipFill>
        <p:spPr>
          <a:xfrm>
            <a:off x="0" y="0"/>
            <a:ext cx="9144000" cy="5143500"/>
          </a:xfrm>
          <a:prstGeom prst="rect">
            <a:avLst/>
          </a:prstGeom>
          <a:noFill/>
          <a:ln>
            <a:noFill/>
          </a:ln>
        </p:spPr>
      </p:pic>
      <p:pic>
        <p:nvPicPr>
          <p:cNvPr id="188" name="Google Shape;188;p34"/>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89" name="Google Shape;189;p34"/>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0" name="Google Shape;190;p34"/>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91" name="Google Shape;191;p34"/>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a:off x="542588" y="273845"/>
            <a:ext cx="8173030" cy="44177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542588" y="273847"/>
            <a:ext cx="8173030" cy="441131"/>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3" name="Google Shape;203;p3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o"/>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4" name="Google Shape;204;p3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o"/>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Content">
  <p:cSld name="Title + Content">
    <p:spTree>
      <p:nvGrpSpPr>
        <p:cNvPr id="1" name="Shape 205"/>
        <p:cNvGrpSpPr/>
        <p:nvPr/>
      </p:nvGrpSpPr>
      <p:grpSpPr>
        <a:xfrm>
          <a:off x="0" y="0"/>
          <a:ext cx="0" cy="0"/>
          <a:chOff x="0" y="0"/>
          <a:chExt cx="0" cy="0"/>
        </a:xfrm>
      </p:grpSpPr>
      <p:sp>
        <p:nvSpPr>
          <p:cNvPr id="206" name="Google Shape;206;p38"/>
          <p:cNvSpPr txBox="1">
            <a:spLocks noGrp="1"/>
          </p:cNvSpPr>
          <p:nvPr>
            <p:ph type="title"/>
          </p:nvPr>
        </p:nvSpPr>
        <p:spPr>
          <a:xfrm>
            <a:off x="542588" y="273845"/>
            <a:ext cx="8173030" cy="44177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7" name="Google Shape;207;p38"/>
          <p:cNvSpPr txBox="1">
            <a:spLocks noGrp="1"/>
          </p:cNvSpPr>
          <p:nvPr>
            <p:ph type="body" idx="1"/>
          </p:nvPr>
        </p:nvSpPr>
        <p:spPr>
          <a:xfrm>
            <a:off x="542588" y="894523"/>
            <a:ext cx="8173030" cy="3738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o"/>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0" name="Google Shape;210;p39"/>
          <p:cNvSpPr>
            <a:spLocks noGrp="1"/>
          </p:cNvSpPr>
          <p:nvPr>
            <p:ph type="pic" idx="2"/>
          </p:nvPr>
        </p:nvSpPr>
        <p:spPr>
          <a:xfrm>
            <a:off x="3887391" y="740570"/>
            <a:ext cx="4629150" cy="3655219"/>
          </a:xfrm>
          <a:prstGeom prst="rect">
            <a:avLst/>
          </a:prstGeom>
          <a:noFill/>
          <a:ln>
            <a:noFill/>
          </a:ln>
        </p:spPr>
      </p:sp>
      <p:sp>
        <p:nvSpPr>
          <p:cNvPr id="211" name="Google Shape;211;p39"/>
          <p:cNvSpPr txBox="1">
            <a:spLocks noGrp="1"/>
          </p:cNvSpPr>
          <p:nvPr>
            <p:ph type="body" idx="1"/>
          </p:nvPr>
        </p:nvSpPr>
        <p:spPr>
          <a:xfrm>
            <a:off x="629841" y="1543051"/>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1" type="blank">
  <p:cSld name="BLANK">
    <p:bg>
      <p:bgPr>
        <a:noFill/>
        <a:effectLst/>
      </p:bgPr>
    </p:bg>
    <p:spTree>
      <p:nvGrpSpPr>
        <p:cNvPr id="1" name="Shape 2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1D1651"/>
        </a:solidFill>
        <a:effectLst/>
      </p:bgPr>
    </p:bg>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542588" y="273845"/>
            <a:ext cx="8173030" cy="448586"/>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2500"/>
              <a:buFont typeface="Arial"/>
              <a:buNone/>
              <a:defRPr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8" name="Google Shape;68;p16"/>
          <p:cNvSpPr txBox="1">
            <a:spLocks noGrp="1"/>
          </p:cNvSpPr>
          <p:nvPr>
            <p:ph type="body" idx="1"/>
          </p:nvPr>
        </p:nvSpPr>
        <p:spPr>
          <a:xfrm>
            <a:off x="542588" y="894523"/>
            <a:ext cx="8173030" cy="3738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o"/>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 name="Google Shape;69;p16"/>
          <p:cNvSpPr txBox="1"/>
          <p:nvPr/>
        </p:nvSpPr>
        <p:spPr>
          <a:xfrm>
            <a:off x="813872" y="4934213"/>
            <a:ext cx="3376406"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Argonne Leadership Computing Facility</a:t>
            </a:r>
            <a:endParaRPr sz="1100"/>
          </a:p>
        </p:txBody>
      </p:sp>
      <p:sp>
        <p:nvSpPr>
          <p:cNvPr id="70" name="Google Shape;70;p16"/>
          <p:cNvSpPr txBox="1"/>
          <p:nvPr/>
        </p:nvSpPr>
        <p:spPr>
          <a:xfrm>
            <a:off x="542587" y="4938581"/>
            <a:ext cx="353634"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pic>
        <p:nvPicPr>
          <p:cNvPr id="71" name="Google Shape;71;p16"/>
          <p:cNvPicPr preferRelativeResize="0"/>
          <p:nvPr/>
        </p:nvPicPr>
        <p:blipFill rotWithShape="1">
          <a:blip r:embed="rId2">
            <a:alphaModFix/>
          </a:blip>
          <a:srcRect/>
          <a:stretch/>
        </p:blipFill>
        <p:spPr>
          <a:xfrm>
            <a:off x="8423615" y="4812434"/>
            <a:ext cx="718722" cy="285153"/>
          </a:xfrm>
          <a:prstGeom prst="rect">
            <a:avLst/>
          </a:prstGeom>
          <a:noFill/>
          <a:ln>
            <a:noFill/>
          </a:ln>
        </p:spPr>
      </p:pic>
      <p:sp>
        <p:nvSpPr>
          <p:cNvPr id="72" name="Google Shape;72;p16"/>
          <p:cNvSpPr/>
          <p:nvPr/>
        </p:nvSpPr>
        <p:spPr>
          <a:xfrm>
            <a:off x="0" y="0"/>
            <a:ext cx="1905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solidFill>
          <a:srgbClr val="1D1651"/>
        </a:solidFill>
        <a:effectLst/>
      </p:bgPr>
    </p:bg>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542588" y="273845"/>
            <a:ext cx="8173030" cy="448586"/>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5" name="Google Shape;75;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o"/>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o"/>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p:nvPr/>
        </p:nvSpPr>
        <p:spPr>
          <a:xfrm>
            <a:off x="542587" y="4930961"/>
            <a:ext cx="353634"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sp>
        <p:nvSpPr>
          <p:cNvPr id="78" name="Google Shape;78;p17"/>
          <p:cNvSpPr txBox="1"/>
          <p:nvPr/>
        </p:nvSpPr>
        <p:spPr>
          <a:xfrm>
            <a:off x="813872" y="4926593"/>
            <a:ext cx="3376406"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Argonne Leadership Computing Facility</a:t>
            </a:r>
            <a:endParaRPr sz="1100"/>
          </a:p>
        </p:txBody>
      </p:sp>
      <p:pic>
        <p:nvPicPr>
          <p:cNvPr id="79" name="Google Shape;79;p17"/>
          <p:cNvPicPr preferRelativeResize="0"/>
          <p:nvPr/>
        </p:nvPicPr>
        <p:blipFill rotWithShape="1">
          <a:blip r:embed="rId2">
            <a:alphaModFix/>
          </a:blip>
          <a:srcRect/>
          <a:stretch/>
        </p:blipFill>
        <p:spPr>
          <a:xfrm>
            <a:off x="8423615" y="4812434"/>
            <a:ext cx="718722" cy="28515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1D1651"/>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542588" y="273845"/>
            <a:ext cx="8173030" cy="448586"/>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8"/>
          <p:cNvSpPr txBox="1"/>
          <p:nvPr/>
        </p:nvSpPr>
        <p:spPr>
          <a:xfrm>
            <a:off x="813872" y="4926593"/>
            <a:ext cx="3376406"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Argonne Leadership Computing Facility</a:t>
            </a:r>
            <a:endParaRPr sz="1100"/>
          </a:p>
        </p:txBody>
      </p:sp>
      <p:sp>
        <p:nvSpPr>
          <p:cNvPr id="83" name="Google Shape;83;p18"/>
          <p:cNvSpPr txBox="1"/>
          <p:nvPr/>
        </p:nvSpPr>
        <p:spPr>
          <a:xfrm>
            <a:off x="542587" y="4930961"/>
            <a:ext cx="353634"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pic>
        <p:nvPicPr>
          <p:cNvPr id="84" name="Google Shape;84;p18"/>
          <p:cNvPicPr preferRelativeResize="0"/>
          <p:nvPr/>
        </p:nvPicPr>
        <p:blipFill rotWithShape="1">
          <a:blip r:embed="rId2">
            <a:alphaModFix/>
          </a:blip>
          <a:srcRect/>
          <a:stretch/>
        </p:blipFill>
        <p:spPr>
          <a:xfrm>
            <a:off x="8423615" y="4812434"/>
            <a:ext cx="718722" cy="2851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1D1651"/>
        </a:solidFill>
        <a:effectLst/>
      </p:bgPr>
    </p:bg>
    <p:spTree>
      <p:nvGrpSpPr>
        <p:cNvPr id="1" name="Shape 85"/>
        <p:cNvGrpSpPr/>
        <p:nvPr/>
      </p:nvGrpSpPr>
      <p:grpSpPr>
        <a:xfrm>
          <a:off x="0" y="0"/>
          <a:ext cx="0" cy="0"/>
          <a:chOff x="0" y="0"/>
          <a:chExt cx="0" cy="0"/>
        </a:xfrm>
      </p:grpSpPr>
      <p:sp>
        <p:nvSpPr>
          <p:cNvPr id="86" name="Google Shape;86;p19"/>
          <p:cNvSpPr txBox="1"/>
          <p:nvPr/>
        </p:nvSpPr>
        <p:spPr>
          <a:xfrm>
            <a:off x="813872" y="4934213"/>
            <a:ext cx="3376406"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Argonne Leadership Computing Facility</a:t>
            </a:r>
            <a:endParaRPr sz="1100"/>
          </a:p>
        </p:txBody>
      </p:sp>
      <p:sp>
        <p:nvSpPr>
          <p:cNvPr id="87" name="Google Shape;87;p19"/>
          <p:cNvSpPr txBox="1"/>
          <p:nvPr/>
        </p:nvSpPr>
        <p:spPr>
          <a:xfrm>
            <a:off x="542587" y="4938581"/>
            <a:ext cx="353634"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pic>
        <p:nvPicPr>
          <p:cNvPr id="88" name="Google Shape;88;p19"/>
          <p:cNvPicPr preferRelativeResize="0"/>
          <p:nvPr/>
        </p:nvPicPr>
        <p:blipFill rotWithShape="1">
          <a:blip r:embed="rId2">
            <a:alphaModFix/>
          </a:blip>
          <a:srcRect/>
          <a:stretch/>
        </p:blipFill>
        <p:spPr>
          <a:xfrm>
            <a:off x="8423615" y="4812434"/>
            <a:ext cx="718722" cy="2851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rgbClr val="1D1651"/>
        </a:solidFill>
        <a:effectLst/>
      </p:bgPr>
    </p:bg>
    <p:spTree>
      <p:nvGrpSpPr>
        <p:cNvPr id="1" name="Shape 89"/>
        <p:cNvGrpSpPr/>
        <p:nvPr/>
      </p:nvGrpSpPr>
      <p:grpSpPr>
        <a:xfrm>
          <a:off x="0" y="0"/>
          <a:ext cx="0" cy="0"/>
          <a:chOff x="0" y="0"/>
          <a:chExt cx="0" cy="0"/>
        </a:xfrm>
      </p:grpSpPr>
      <p:sp>
        <p:nvSpPr>
          <p:cNvPr id="90" name="Google Shape;90;p20"/>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1" name="Google Shape;91;p20"/>
          <p:cNvSpPr>
            <a:spLocks noGrp="1"/>
          </p:cNvSpPr>
          <p:nvPr>
            <p:ph type="pic" idx="2"/>
          </p:nvPr>
        </p:nvSpPr>
        <p:spPr>
          <a:xfrm>
            <a:off x="3887391" y="740570"/>
            <a:ext cx="4629150" cy="3655219"/>
          </a:xfrm>
          <a:prstGeom prst="rect">
            <a:avLst/>
          </a:prstGeom>
          <a:noFill/>
          <a:ln>
            <a:noFill/>
          </a:ln>
        </p:spPr>
      </p:sp>
      <p:sp>
        <p:nvSpPr>
          <p:cNvPr id="92" name="Google Shape;92;p20"/>
          <p:cNvSpPr txBox="1">
            <a:spLocks noGrp="1"/>
          </p:cNvSpPr>
          <p:nvPr>
            <p:ph type="body" idx="1"/>
          </p:nvPr>
        </p:nvSpPr>
        <p:spPr>
          <a:xfrm>
            <a:off x="629841" y="1543051"/>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93" name="Google Shape;93;p20"/>
          <p:cNvSpPr txBox="1"/>
          <p:nvPr/>
        </p:nvSpPr>
        <p:spPr>
          <a:xfrm>
            <a:off x="813872" y="4934213"/>
            <a:ext cx="3376406"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Argonne Leadership Computing Facility</a:t>
            </a:r>
            <a:endParaRPr sz="1100"/>
          </a:p>
        </p:txBody>
      </p:sp>
      <p:sp>
        <p:nvSpPr>
          <p:cNvPr id="94" name="Google Shape;94;p20"/>
          <p:cNvSpPr txBox="1"/>
          <p:nvPr/>
        </p:nvSpPr>
        <p:spPr>
          <a:xfrm>
            <a:off x="542587" y="4938581"/>
            <a:ext cx="353634"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pic>
        <p:nvPicPr>
          <p:cNvPr id="95" name="Google Shape;95;p20"/>
          <p:cNvPicPr preferRelativeResize="0"/>
          <p:nvPr/>
        </p:nvPicPr>
        <p:blipFill rotWithShape="1">
          <a:blip r:embed="rId2">
            <a:alphaModFix/>
          </a:blip>
          <a:srcRect/>
          <a:stretch/>
        </p:blipFill>
        <p:spPr>
          <a:xfrm>
            <a:off x="8423615" y="4812434"/>
            <a:ext cx="718722" cy="28515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1D1651"/>
        </a:solidFill>
        <a:effectLst/>
      </p:bgPr>
    </p:bg>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542588" y="273845"/>
            <a:ext cx="8173030" cy="448586"/>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8" name="Google Shape;98;p21"/>
          <p:cNvSpPr txBox="1"/>
          <p:nvPr/>
        </p:nvSpPr>
        <p:spPr>
          <a:xfrm>
            <a:off x="813872" y="4934213"/>
            <a:ext cx="3376406"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r>
              <a:rPr lang="en" sz="900" b="0" i="0" u="none" strike="noStrike" cap="none">
                <a:solidFill>
                  <a:schemeClr val="lt1"/>
                </a:solidFill>
                <a:latin typeface="Arial"/>
                <a:ea typeface="Arial"/>
                <a:cs typeface="Arial"/>
                <a:sym typeface="Arial"/>
              </a:rPr>
              <a:t>Argonne Leadership Computing Facility</a:t>
            </a:r>
            <a:endParaRPr sz="1100"/>
          </a:p>
        </p:txBody>
      </p:sp>
      <p:sp>
        <p:nvSpPr>
          <p:cNvPr id="99" name="Google Shape;99;p21"/>
          <p:cNvSpPr txBox="1"/>
          <p:nvPr/>
        </p:nvSpPr>
        <p:spPr>
          <a:xfrm>
            <a:off x="542587" y="4938581"/>
            <a:ext cx="353634"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lt1"/>
              </a:buClr>
              <a:buSzPts val="900"/>
              <a:buFont typeface="Arial"/>
              <a:buNone/>
            </a:pPr>
            <a:fld id="{00000000-1234-1234-1234-123412341234}" type="slidenum">
              <a:rPr lang="en" sz="900" b="0" i="0" u="none" strike="noStrike" cap="none">
                <a:solidFill>
                  <a:schemeClr val="lt1"/>
                </a:solidFill>
                <a:latin typeface="Arial"/>
                <a:ea typeface="Arial"/>
                <a:cs typeface="Arial"/>
                <a:sym typeface="Arial"/>
              </a:rPr>
              <a:t>‹#›</a:t>
            </a:fld>
            <a:endParaRPr sz="900" b="0" i="0" u="none" strike="noStrike" cap="none">
              <a:solidFill>
                <a:schemeClr val="lt1"/>
              </a:solidFill>
              <a:latin typeface="Arial"/>
              <a:ea typeface="Arial"/>
              <a:cs typeface="Arial"/>
              <a:sym typeface="Arial"/>
            </a:endParaRPr>
          </a:p>
        </p:txBody>
      </p:sp>
      <p:pic>
        <p:nvPicPr>
          <p:cNvPr id="100" name="Google Shape;100;p21"/>
          <p:cNvPicPr preferRelativeResize="0"/>
          <p:nvPr/>
        </p:nvPicPr>
        <p:blipFill rotWithShape="1">
          <a:blip r:embed="rId2">
            <a:alphaModFix/>
          </a:blip>
          <a:srcRect/>
          <a:stretch/>
        </p:blipFill>
        <p:spPr>
          <a:xfrm>
            <a:off x="8423615" y="4812434"/>
            <a:ext cx="718722" cy="2851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_Title Slide">
  <p:cSld name="9_Title Slide">
    <p:bg>
      <p:bgPr>
        <a:solidFill>
          <a:schemeClr val="accent1"/>
        </a:solidFill>
        <a:effectLst/>
      </p:bgPr>
    </p:bg>
    <p:spTree>
      <p:nvGrpSpPr>
        <p:cNvPr id="1" name="Shape 101"/>
        <p:cNvGrpSpPr/>
        <p:nvPr/>
      </p:nvGrpSpPr>
      <p:grpSpPr>
        <a:xfrm>
          <a:off x="0" y="0"/>
          <a:ext cx="0" cy="0"/>
          <a:chOff x="0" y="0"/>
          <a:chExt cx="0" cy="0"/>
        </a:xfrm>
      </p:grpSpPr>
      <p:sp>
        <p:nvSpPr>
          <p:cNvPr id="102" name="Google Shape;102;p22"/>
          <p:cNvSpPr/>
          <p:nvPr/>
        </p:nvSpPr>
        <p:spPr>
          <a:xfrm>
            <a:off x="-7457" y="0"/>
            <a:ext cx="213197"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3" name="Google Shape;103;p22"/>
          <p:cNvPicPr preferRelativeResize="0"/>
          <p:nvPr/>
        </p:nvPicPr>
        <p:blipFill rotWithShape="1">
          <a:blip r:embed="rId2">
            <a:alphaModFix amt="51000"/>
          </a:blip>
          <a:srcRect/>
          <a:stretch/>
        </p:blipFill>
        <p:spPr>
          <a:xfrm>
            <a:off x="0" y="0"/>
            <a:ext cx="9144000" cy="5143500"/>
          </a:xfrm>
          <a:prstGeom prst="rect">
            <a:avLst/>
          </a:prstGeom>
          <a:noFill/>
          <a:ln>
            <a:noFill/>
          </a:ln>
        </p:spPr>
      </p:pic>
      <p:pic>
        <p:nvPicPr>
          <p:cNvPr id="104" name="Google Shape;104;p22"/>
          <p:cNvPicPr preferRelativeResize="0"/>
          <p:nvPr/>
        </p:nvPicPr>
        <p:blipFill rotWithShape="1">
          <a:blip r:embed="rId3">
            <a:alphaModFix/>
          </a:blip>
          <a:srcRect/>
          <a:stretch/>
        </p:blipFill>
        <p:spPr>
          <a:xfrm>
            <a:off x="7395884" y="1"/>
            <a:ext cx="1748117" cy="693419"/>
          </a:xfrm>
          <a:prstGeom prst="rect">
            <a:avLst/>
          </a:prstGeom>
          <a:noFill/>
          <a:ln>
            <a:noFill/>
          </a:ln>
        </p:spPr>
      </p:pic>
      <p:sp>
        <p:nvSpPr>
          <p:cNvPr id="105" name="Google Shape;105;p22"/>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a:bodyPr>
          <a:lstStyle>
            <a:lvl1pPr lvl="0" algn="l">
              <a:lnSpc>
                <a:spcPct val="80000"/>
              </a:lnSpc>
              <a:spcBef>
                <a:spcPts val="0"/>
              </a:spcBef>
              <a:spcAft>
                <a:spcPts val="0"/>
              </a:spcAft>
              <a:buClr>
                <a:schemeClr val="lt1"/>
              </a:buClr>
              <a:buSzPts val="4500"/>
              <a:buFont typeface="Arial"/>
              <a:buNone/>
              <a:defRPr sz="4500" b="1">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6" name="Google Shape;106;p22"/>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lt1"/>
              </a:buClr>
              <a:buSzPts val="1800"/>
              <a:buFont typeface="Arial"/>
              <a:buNone/>
              <a:defRPr sz="1800" b="1">
                <a:solidFill>
                  <a:schemeClr val="lt1"/>
                </a:solidFill>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o"/>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dk1"/>
              </a:buClr>
              <a:buSzPts val="1400"/>
              <a:buChar char="•"/>
              <a:defRPr/>
            </a:lvl6pPr>
            <a:lvl7pPr lvl="6" algn="l">
              <a:lnSpc>
                <a:spcPct val="90000"/>
              </a:lnSpc>
              <a:spcBef>
                <a:spcPts val="400"/>
              </a:spcBef>
              <a:spcAft>
                <a:spcPts val="0"/>
              </a:spcAft>
              <a:buClr>
                <a:schemeClr val="dk1"/>
              </a:buClr>
              <a:buSzPts val="1400"/>
              <a:buChar char="•"/>
              <a:defRPr/>
            </a:lvl7pPr>
            <a:lvl8pPr lvl="7" algn="l">
              <a:lnSpc>
                <a:spcPct val="90000"/>
              </a:lnSpc>
              <a:spcBef>
                <a:spcPts val="400"/>
              </a:spcBef>
              <a:spcAft>
                <a:spcPts val="0"/>
              </a:spcAft>
              <a:buClr>
                <a:schemeClr val="dk1"/>
              </a:buClr>
              <a:buSzPts val="1400"/>
              <a:buChar char="•"/>
              <a:defRPr/>
            </a:lvl8pPr>
            <a:lvl9pPr lvl="8" algn="l">
              <a:lnSpc>
                <a:spcPct val="90000"/>
              </a:lnSpc>
              <a:spcBef>
                <a:spcPts val="400"/>
              </a:spcBef>
              <a:spcAft>
                <a:spcPts val="0"/>
              </a:spcAft>
              <a:buClr>
                <a:schemeClr val="dk1"/>
              </a:buClr>
              <a:buSzPts val="1400"/>
              <a:buChar char="•"/>
              <a:defRPr/>
            </a:lvl9pPr>
          </a:lstStyle>
          <a:p>
            <a:endParaRPr/>
          </a:p>
        </p:txBody>
      </p:sp>
      <p:sp>
        <p:nvSpPr>
          <p:cNvPr id="107" name="Google Shape;107;p22"/>
          <p:cNvSpPr txBox="1">
            <a:spLocks noGrp="1"/>
          </p:cNvSpPr>
          <p:nvPr>
            <p:ph type="body" idx="2"/>
          </p:nvPr>
        </p:nvSpPr>
        <p:spPr>
          <a:xfrm>
            <a:off x="542926" y="4114800"/>
            <a:ext cx="8372475" cy="571500"/>
          </a:xfrm>
          <a:prstGeom prst="rect">
            <a:avLst/>
          </a:prstGeom>
          <a:noFill/>
          <a:ln>
            <a:noFill/>
          </a:ln>
        </p:spPr>
        <p:txBody>
          <a:bodyPr spcFirstLastPara="1" wrap="square" lIns="68575" tIns="34275" rIns="68575" bIns="34275" anchor="b" anchorCtr="0">
            <a:normAutofit/>
          </a:bodyPr>
          <a:lstStyle>
            <a:lvl1pPr marL="457200" lvl="0" indent="-228600" algn="l">
              <a:lnSpc>
                <a:spcPct val="100000"/>
              </a:lnSpc>
              <a:spcBef>
                <a:spcPts val="0"/>
              </a:spcBef>
              <a:spcAft>
                <a:spcPts val="0"/>
              </a:spcAft>
              <a:buClr>
                <a:schemeClr val="lt1"/>
              </a:buClr>
              <a:buSzPts val="1500"/>
              <a:buNone/>
              <a:defRPr sz="1500" b="1">
                <a:solidFill>
                  <a:schemeClr val="lt1"/>
                </a:solidFill>
              </a:defRPr>
            </a:lvl1pPr>
            <a:lvl2pPr marL="914400" lvl="1" indent="-228600" algn="l">
              <a:lnSpc>
                <a:spcPct val="100000"/>
              </a:lnSpc>
              <a:spcBef>
                <a:spcPts val="0"/>
              </a:spcBef>
              <a:spcAft>
                <a:spcPts val="0"/>
              </a:spcAft>
              <a:buClr>
                <a:schemeClr val="lt1"/>
              </a:buClr>
              <a:buSzPts val="1200"/>
              <a:buNone/>
              <a:defRPr sz="1200">
                <a:solidFill>
                  <a:schemeClr val="lt1"/>
                </a:solidFill>
              </a:defRPr>
            </a:lvl2pPr>
            <a:lvl3pPr marL="1371600" lvl="2" indent="-304800" algn="l">
              <a:lnSpc>
                <a:spcPct val="90000"/>
              </a:lnSpc>
              <a:spcBef>
                <a:spcPts val="400"/>
              </a:spcBef>
              <a:spcAft>
                <a:spcPts val="0"/>
              </a:spcAft>
              <a:buClr>
                <a:schemeClr val="lt1"/>
              </a:buClr>
              <a:buSzPts val="1200"/>
              <a:buChar char="▪"/>
              <a:defRPr>
                <a:solidFill>
                  <a:schemeClr val="lt1"/>
                </a:solidFill>
              </a:defRPr>
            </a:lvl3pPr>
            <a:lvl4pPr marL="1828800" lvl="3" indent="-304800" algn="l">
              <a:lnSpc>
                <a:spcPct val="90000"/>
              </a:lnSpc>
              <a:spcBef>
                <a:spcPts val="400"/>
              </a:spcBef>
              <a:spcAft>
                <a:spcPts val="0"/>
              </a:spcAft>
              <a:buClr>
                <a:schemeClr val="lt1"/>
              </a:buClr>
              <a:buSzPts val="1200"/>
              <a:buChar char="o"/>
              <a:defRPr>
                <a:solidFill>
                  <a:schemeClr val="lt1"/>
                </a:solidFill>
              </a:defRPr>
            </a:lvl4pPr>
            <a:lvl5pPr marL="2286000" lvl="4" indent="-304800" algn="l">
              <a:lnSpc>
                <a:spcPct val="90000"/>
              </a:lnSpc>
              <a:spcBef>
                <a:spcPts val="400"/>
              </a:spcBef>
              <a:spcAft>
                <a:spcPts val="0"/>
              </a:spcAft>
              <a:buClr>
                <a:schemeClr val="lt1"/>
              </a:buClr>
              <a:buSzPts val="12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5.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2.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165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42588" y="273845"/>
            <a:ext cx="8173030" cy="448586"/>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2500"/>
              <a:buFont typeface="Arial"/>
              <a:buNone/>
              <a:defRPr sz="2500" b="1" i="0" u="none" strike="noStrike" cap="non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542588" y="894523"/>
            <a:ext cx="8173030" cy="37382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90000"/>
              </a:lnSpc>
              <a:spcBef>
                <a:spcPts val="8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lt1"/>
              </a:buClr>
              <a:buSzPts val="1200"/>
              <a:buFont typeface="NTR"/>
              <a:buChar char="⏤"/>
              <a:defRPr sz="1200" b="0" i="0" u="none" strike="noStrike" cap="none">
                <a:solidFill>
                  <a:schemeClr val="lt1"/>
                </a:solidFill>
                <a:latin typeface="Arial"/>
                <a:ea typeface="Arial"/>
                <a:cs typeface="Arial"/>
                <a:sym typeface="Arial"/>
              </a:defRPr>
            </a:lvl2pPr>
            <a:lvl3pPr marL="1371600" marR="0" lvl="2" indent="-304800" algn="l" rtl="0">
              <a:lnSpc>
                <a:spcPct val="90000"/>
              </a:lnSpc>
              <a:spcBef>
                <a:spcPts val="400"/>
              </a:spcBef>
              <a:spcAft>
                <a:spcPts val="0"/>
              </a:spcAft>
              <a:buClr>
                <a:schemeClr val="lt1"/>
              </a:buClr>
              <a:buSzPts val="1200"/>
              <a:buFont typeface="Noto Sans Symbols"/>
              <a:buChar char="▪"/>
              <a:defRPr sz="1200" b="0" i="0" u="none" strike="noStrike" cap="none">
                <a:solidFill>
                  <a:schemeClr val="lt1"/>
                </a:solidFill>
                <a:latin typeface="Arial"/>
                <a:ea typeface="Arial"/>
                <a:cs typeface="Arial"/>
                <a:sym typeface="Arial"/>
              </a:defRPr>
            </a:lvl3pPr>
            <a:lvl4pPr marL="1828800" marR="0" lvl="3" indent="-304800" algn="l" rtl="0">
              <a:lnSpc>
                <a:spcPct val="90000"/>
              </a:lnSpc>
              <a:spcBef>
                <a:spcPts val="400"/>
              </a:spcBef>
              <a:spcAft>
                <a:spcPts val="0"/>
              </a:spcAft>
              <a:buClr>
                <a:schemeClr val="lt1"/>
              </a:buClr>
              <a:buSzPts val="1200"/>
              <a:buFont typeface="Courier New"/>
              <a:buChar char="o"/>
              <a:defRPr sz="1200" b="0" i="0" u="none" strike="noStrike" cap="none">
                <a:solidFill>
                  <a:schemeClr val="lt1"/>
                </a:solidFill>
                <a:latin typeface="Arial"/>
                <a:ea typeface="Arial"/>
                <a:cs typeface="Arial"/>
                <a:sym typeface="Arial"/>
              </a:defRPr>
            </a:lvl4pPr>
            <a:lvl5pPr marL="2286000" marR="0" lvl="4" indent="-304800" algn="l" rtl="0">
              <a:lnSpc>
                <a:spcPct val="90000"/>
              </a:lnSpc>
              <a:spcBef>
                <a:spcPts val="400"/>
              </a:spcBef>
              <a:spcAft>
                <a:spcPts val="0"/>
              </a:spcAft>
              <a:buClr>
                <a:schemeClr val="lt1"/>
              </a:buClr>
              <a:buSzPts val="1200"/>
              <a:buFont typeface="NTR"/>
              <a:buChar char="□"/>
              <a:defRPr sz="12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p:nvPr/>
        </p:nvSpPr>
        <p:spPr>
          <a:xfrm>
            <a:off x="0" y="0"/>
            <a:ext cx="1905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542588" y="273847"/>
            <a:ext cx="8173030" cy="441131"/>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2500"/>
              <a:buFont typeface="Arial"/>
              <a:buNone/>
              <a:defRPr sz="2500" b="1" i="0" u="none" strike="noStrike" cap="non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94" name="Google Shape;194;p35"/>
          <p:cNvSpPr txBox="1">
            <a:spLocks noGrp="1"/>
          </p:cNvSpPr>
          <p:nvPr>
            <p:ph type="body" idx="1"/>
          </p:nvPr>
        </p:nvSpPr>
        <p:spPr>
          <a:xfrm>
            <a:off x="542588" y="887069"/>
            <a:ext cx="8173030" cy="3745655"/>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Noto Sans Symbols"/>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Courier New"/>
              <a:buChar char="o"/>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NTR"/>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5" name="Google Shape;195;p35"/>
          <p:cNvSpPr txBox="1"/>
          <p:nvPr/>
        </p:nvSpPr>
        <p:spPr>
          <a:xfrm>
            <a:off x="813872" y="4934213"/>
            <a:ext cx="3376406"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dk1"/>
              </a:buClr>
              <a:buSzPts val="900"/>
              <a:buFont typeface="Arial"/>
              <a:buNone/>
            </a:pPr>
            <a:r>
              <a:rPr lang="en" sz="900" b="0" i="0" u="none" strike="noStrike" cap="none">
                <a:solidFill>
                  <a:schemeClr val="dk1"/>
                </a:solidFill>
                <a:latin typeface="Arial"/>
                <a:ea typeface="Arial"/>
                <a:cs typeface="Arial"/>
                <a:sym typeface="Arial"/>
              </a:rPr>
              <a:t>Argonne Leadership Computing Facility</a:t>
            </a:r>
            <a:endParaRPr sz="1100"/>
          </a:p>
        </p:txBody>
      </p:sp>
      <p:sp>
        <p:nvSpPr>
          <p:cNvPr id="196" name="Google Shape;196;p35"/>
          <p:cNvSpPr txBox="1"/>
          <p:nvPr/>
        </p:nvSpPr>
        <p:spPr>
          <a:xfrm>
            <a:off x="542587" y="4938581"/>
            <a:ext cx="353634" cy="1385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chemeClr val="dk1"/>
              </a:buClr>
              <a:buSzPts val="900"/>
              <a:buFont typeface="Arial"/>
              <a:buNone/>
            </a:pPr>
            <a:fld id="{00000000-1234-1234-1234-123412341234}" type="slidenum">
              <a:rPr lang="en" sz="900" b="0" i="0" u="none" strike="noStrike" cap="none">
                <a:solidFill>
                  <a:schemeClr val="dk1"/>
                </a:solidFill>
                <a:latin typeface="Arial"/>
                <a:ea typeface="Arial"/>
                <a:cs typeface="Arial"/>
                <a:sym typeface="Arial"/>
              </a:rPr>
              <a:t>‹#›</a:t>
            </a:fld>
            <a:endParaRPr sz="900" b="0" i="0" u="none" strike="noStrike" cap="none">
              <a:solidFill>
                <a:schemeClr val="dk1"/>
              </a:solidFill>
              <a:latin typeface="Arial"/>
              <a:ea typeface="Arial"/>
              <a:cs typeface="Arial"/>
              <a:sym typeface="Arial"/>
            </a:endParaRPr>
          </a:p>
        </p:txBody>
      </p:sp>
      <p:sp>
        <p:nvSpPr>
          <p:cNvPr id="197" name="Google Shape;197;p35"/>
          <p:cNvSpPr/>
          <p:nvPr/>
        </p:nvSpPr>
        <p:spPr>
          <a:xfrm>
            <a:off x="0" y="0"/>
            <a:ext cx="1905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198" name="Google Shape;198;p35"/>
          <p:cNvPicPr preferRelativeResize="0"/>
          <p:nvPr/>
        </p:nvPicPr>
        <p:blipFill rotWithShape="1">
          <a:blip r:embed="rId7">
            <a:alphaModFix/>
          </a:blip>
          <a:srcRect/>
          <a:stretch/>
        </p:blipFill>
        <p:spPr>
          <a:xfrm>
            <a:off x="8425276" y="4788485"/>
            <a:ext cx="718724" cy="28515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hyperlink" Target="http://www.climatedata.alcf.anl.gov" TargetMode="Externa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27.png"/><Relationship Id="rId4" Type="http://schemas.openxmlformats.org/officeDocument/2006/relationships/image" Target="../media/image22.svg"/><Relationship Id="rId9" Type="http://schemas.openxmlformats.org/officeDocument/2006/relationships/image" Target="../media/image2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hyperlink" Target="https://funcx.org/" TargetMode="External"/><Relationship Id="rId4" Type="http://schemas.openxmlformats.org/officeDocument/2006/relationships/image" Target="../media/image22.sv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22.svg"/><Relationship Id="rId4" Type="http://schemas.openxmlformats.org/officeDocument/2006/relationships/image" Target="../media/image28.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svg"/><Relationship Id="rId7"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hyperlink" Target="https://docs.alcf.anl.gov/polaris/hardware-overview/machine-overview/"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1"/>
          <p:cNvSpPr txBox="1">
            <a:spLocks noGrp="1"/>
          </p:cNvSpPr>
          <p:nvPr>
            <p:ph type="ctrTitle"/>
          </p:nvPr>
        </p:nvSpPr>
        <p:spPr>
          <a:xfrm>
            <a:off x="542926" y="1930978"/>
            <a:ext cx="8372475" cy="652202"/>
          </a:xfrm>
          <a:prstGeom prst="rect">
            <a:avLst/>
          </a:prstGeom>
          <a:noFill/>
          <a:ln>
            <a:noFill/>
          </a:ln>
        </p:spPr>
        <p:txBody>
          <a:bodyPr spcFirstLastPara="1" wrap="square" lIns="0" tIns="0" rIns="0" bIns="0" anchor="ctr" anchorCtr="0">
            <a:normAutofit fontScale="90000"/>
          </a:bodyPr>
          <a:lstStyle/>
          <a:p>
            <a:pPr algn="ctr"/>
            <a:r>
              <a:rPr lang="en-US" b="0" dirty="0"/>
              <a:t>Deployment Strategies at ALCF for Data Services</a:t>
            </a:r>
            <a:endParaRPr lang="en-US" dirty="0"/>
          </a:p>
          <a:p>
            <a:endParaRPr lang="en" dirty="0"/>
          </a:p>
        </p:txBody>
      </p:sp>
      <p:sp>
        <p:nvSpPr>
          <p:cNvPr id="218" name="Google Shape;218;p41"/>
          <p:cNvSpPr txBox="1">
            <a:spLocks noGrp="1"/>
          </p:cNvSpPr>
          <p:nvPr>
            <p:ph type="subTitle" idx="1"/>
          </p:nvPr>
        </p:nvSpPr>
        <p:spPr>
          <a:xfrm>
            <a:off x="546232" y="2597336"/>
            <a:ext cx="8178668" cy="306257"/>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lt1"/>
              </a:buClr>
              <a:buSzPts val="1800"/>
              <a:buFont typeface="Arial"/>
              <a:buNone/>
            </a:pPr>
            <a:r>
              <a:rPr lang="en"/>
              <a:t>ALCF</a:t>
            </a:r>
            <a:endParaRPr/>
          </a:p>
        </p:txBody>
      </p:sp>
      <p:sp>
        <p:nvSpPr>
          <p:cNvPr id="219" name="Google Shape;219;p41"/>
          <p:cNvSpPr txBox="1">
            <a:spLocks noGrp="1"/>
          </p:cNvSpPr>
          <p:nvPr>
            <p:ph type="body" idx="2"/>
          </p:nvPr>
        </p:nvSpPr>
        <p:spPr>
          <a:xfrm>
            <a:off x="512619" y="3194479"/>
            <a:ext cx="8372475" cy="872696"/>
          </a:xfrm>
          <a:prstGeom prst="rect">
            <a:avLst/>
          </a:prstGeom>
          <a:noFill/>
          <a:ln>
            <a:noFill/>
          </a:ln>
        </p:spPr>
        <p:txBody>
          <a:bodyPr spcFirstLastPara="1" wrap="square" lIns="68575" tIns="34275" rIns="68575" bIns="34275" anchor="b" anchorCtr="0">
            <a:normAutofit/>
          </a:bodyPr>
          <a:lstStyle/>
          <a:p>
            <a:pPr marL="0" indent="0">
              <a:buClr>
                <a:schemeClr val="dk1"/>
              </a:buClr>
              <a:buSzPts val="1100"/>
            </a:pPr>
            <a:r>
              <a:rPr lang="en" dirty="0"/>
              <a:t>Aditya </a:t>
            </a:r>
            <a:r>
              <a:rPr lang="en" dirty="0" err="1"/>
              <a:t>Tanikanti</a:t>
            </a:r>
            <a:endParaRPr lang="en" b="0" dirty="0" err="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09" name="Group 208">
            <a:extLst>
              <a:ext uri="{FF2B5EF4-FFF2-40B4-BE49-F238E27FC236}">
                <a16:creationId xmlns:a16="http://schemas.microsoft.com/office/drawing/2014/main" id="{EA9C7E1D-E3BF-5FDE-2211-ED7B1453FAB1}"/>
              </a:ext>
            </a:extLst>
          </p:cNvPr>
          <p:cNvGrpSpPr/>
          <p:nvPr/>
        </p:nvGrpSpPr>
        <p:grpSpPr>
          <a:xfrm>
            <a:off x="4223543" y="1106475"/>
            <a:ext cx="4874564" cy="3648388"/>
            <a:chOff x="4185323" y="572556"/>
            <a:chExt cx="4874564" cy="3648388"/>
          </a:xfrm>
        </p:grpSpPr>
        <p:sp>
          <p:nvSpPr>
            <p:cNvPr id="25" name="Rectangle 24">
              <a:extLst>
                <a:ext uri="{FF2B5EF4-FFF2-40B4-BE49-F238E27FC236}">
                  <a16:creationId xmlns:a16="http://schemas.microsoft.com/office/drawing/2014/main" id="{09A93506-5FCE-1508-7A43-EF821D269EC0}"/>
                </a:ext>
              </a:extLst>
            </p:cNvPr>
            <p:cNvSpPr/>
            <p:nvPr/>
          </p:nvSpPr>
          <p:spPr>
            <a:xfrm>
              <a:off x="6175280" y="791152"/>
              <a:ext cx="2804871" cy="148724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9" name="Rectangle 8">
              <a:extLst>
                <a:ext uri="{FF2B5EF4-FFF2-40B4-BE49-F238E27FC236}">
                  <a16:creationId xmlns:a16="http://schemas.microsoft.com/office/drawing/2014/main" id="{0C3BFD1B-565A-C429-8717-BB1AAFD02566}"/>
                </a:ext>
              </a:extLst>
            </p:cNvPr>
            <p:cNvSpPr/>
            <p:nvPr/>
          </p:nvSpPr>
          <p:spPr>
            <a:xfrm>
              <a:off x="4185323" y="1151779"/>
              <a:ext cx="851769" cy="18050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pic>
          <p:nvPicPr>
            <p:cNvPr id="39" name="Graphic 35" descr="Database with solid fill">
              <a:extLst>
                <a:ext uri="{FF2B5EF4-FFF2-40B4-BE49-F238E27FC236}">
                  <a16:creationId xmlns:a16="http://schemas.microsoft.com/office/drawing/2014/main" id="{1128BAF1-0A29-E3E2-9FC6-4C1406015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5869" y="3245909"/>
              <a:ext cx="566883" cy="566882"/>
            </a:xfrm>
            <a:prstGeom prst="rect">
              <a:avLst/>
            </a:prstGeom>
          </p:spPr>
        </p:pic>
        <p:sp>
          <p:nvSpPr>
            <p:cNvPr id="41" name="Rectangle 40">
              <a:extLst>
                <a:ext uri="{FF2B5EF4-FFF2-40B4-BE49-F238E27FC236}">
                  <a16:creationId xmlns:a16="http://schemas.microsoft.com/office/drawing/2014/main" id="{A502BEE5-B19A-3550-D7A2-CE76753EE931}"/>
                </a:ext>
              </a:extLst>
            </p:cNvPr>
            <p:cNvSpPr/>
            <p:nvPr/>
          </p:nvSpPr>
          <p:spPr>
            <a:xfrm>
              <a:off x="6837315" y="2677200"/>
              <a:ext cx="2076451" cy="13256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42" name="TextBox 41">
              <a:extLst>
                <a:ext uri="{FF2B5EF4-FFF2-40B4-BE49-F238E27FC236}">
                  <a16:creationId xmlns:a16="http://schemas.microsoft.com/office/drawing/2014/main" id="{9E86F8A2-CFC4-7046-29BF-E05A1610A995}"/>
                </a:ext>
              </a:extLst>
            </p:cNvPr>
            <p:cNvSpPr txBox="1"/>
            <p:nvPr/>
          </p:nvSpPr>
          <p:spPr>
            <a:xfrm>
              <a:off x="7121140" y="4005500"/>
              <a:ext cx="1684866" cy="215444"/>
            </a:xfrm>
            <a:prstGeom prst="rect">
              <a:avLst/>
            </a:prstGeom>
            <a:noFill/>
          </p:spPr>
          <p:txBody>
            <a:bodyPr wrap="square" lIns="91440" tIns="45720" rIns="91440" bIns="45720" rtlCol="0" anchor="t">
              <a:spAutoFit/>
            </a:bodyPr>
            <a:lstStyle/>
            <a:p>
              <a:pPr algn="ctr" defTabSz="685983"/>
              <a:r>
                <a:rPr lang="en-US" sz="800" b="1" kern="1200" dirty="0">
                  <a:ea typeface="+mn-ea"/>
                </a:rPr>
                <a:t>Storage nodes (Lustre)</a:t>
              </a:r>
            </a:p>
          </p:txBody>
        </p:sp>
        <p:sp>
          <p:nvSpPr>
            <p:cNvPr id="47" name="TextBox 46">
              <a:extLst>
                <a:ext uri="{FF2B5EF4-FFF2-40B4-BE49-F238E27FC236}">
                  <a16:creationId xmlns:a16="http://schemas.microsoft.com/office/drawing/2014/main" id="{F5E43067-0FA0-1DD6-198C-FD4104B4D0F7}"/>
                </a:ext>
              </a:extLst>
            </p:cNvPr>
            <p:cNvSpPr txBox="1"/>
            <p:nvPr/>
          </p:nvSpPr>
          <p:spPr>
            <a:xfrm>
              <a:off x="5374505" y="2509595"/>
              <a:ext cx="1744133" cy="215444"/>
            </a:xfrm>
            <a:prstGeom prst="rect">
              <a:avLst/>
            </a:prstGeom>
            <a:noFill/>
          </p:spPr>
          <p:txBody>
            <a:bodyPr wrap="square" lIns="91440" tIns="45720" rIns="91440" bIns="45720" rtlCol="0" anchor="t">
              <a:spAutoFit/>
            </a:bodyPr>
            <a:lstStyle/>
            <a:p>
              <a:pPr algn="ctr" defTabSz="685983"/>
              <a:r>
                <a:rPr lang="en-US" sz="800" b="1" kern="1200" dirty="0">
                  <a:ea typeface="+mn-ea"/>
                </a:rPr>
                <a:t>Slingshot 11 network</a:t>
              </a:r>
            </a:p>
          </p:txBody>
        </p:sp>
        <p:sp>
          <p:nvSpPr>
            <p:cNvPr id="51" name="Arrow: Left-Right 50">
              <a:extLst>
                <a:ext uri="{FF2B5EF4-FFF2-40B4-BE49-F238E27FC236}">
                  <a16:creationId xmlns:a16="http://schemas.microsoft.com/office/drawing/2014/main" id="{ABD2B1DB-9F8E-1D2F-E19B-22D602C5FC49}"/>
                </a:ext>
              </a:extLst>
            </p:cNvPr>
            <p:cNvSpPr/>
            <p:nvPr/>
          </p:nvSpPr>
          <p:spPr>
            <a:xfrm>
              <a:off x="5610690" y="2429686"/>
              <a:ext cx="3340099" cy="1016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2" name="Arrow: Up-Down 51">
              <a:extLst>
                <a:ext uri="{FF2B5EF4-FFF2-40B4-BE49-F238E27FC236}">
                  <a16:creationId xmlns:a16="http://schemas.microsoft.com/office/drawing/2014/main" id="{4EEBD917-D098-668D-92D3-5B1C2725C255}"/>
                </a:ext>
              </a:extLst>
            </p:cNvPr>
            <p:cNvSpPr/>
            <p:nvPr/>
          </p:nvSpPr>
          <p:spPr>
            <a:xfrm flipH="1">
              <a:off x="7025259" y="2308402"/>
              <a:ext cx="110260" cy="35454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3" name="Arrow: Up-Down 52">
              <a:extLst>
                <a:ext uri="{FF2B5EF4-FFF2-40B4-BE49-F238E27FC236}">
                  <a16:creationId xmlns:a16="http://schemas.microsoft.com/office/drawing/2014/main" id="{2F0D23DD-6D52-1805-E032-5940334EBDD9}"/>
                </a:ext>
              </a:extLst>
            </p:cNvPr>
            <p:cNvSpPr/>
            <p:nvPr/>
          </p:nvSpPr>
          <p:spPr>
            <a:xfrm flipH="1">
              <a:off x="7711060" y="2308402"/>
              <a:ext cx="110260" cy="34588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4" name="Arrow: Up-Down 53">
              <a:extLst>
                <a:ext uri="{FF2B5EF4-FFF2-40B4-BE49-F238E27FC236}">
                  <a16:creationId xmlns:a16="http://schemas.microsoft.com/office/drawing/2014/main" id="{8648B475-4B5D-7CF4-5F90-913239397967}"/>
                </a:ext>
              </a:extLst>
            </p:cNvPr>
            <p:cNvSpPr/>
            <p:nvPr/>
          </p:nvSpPr>
          <p:spPr>
            <a:xfrm flipH="1">
              <a:off x="8329126" y="2308402"/>
              <a:ext cx="101601" cy="35454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295" name="TextBox 26">
              <a:extLst>
                <a:ext uri="{FF2B5EF4-FFF2-40B4-BE49-F238E27FC236}">
                  <a16:creationId xmlns:a16="http://schemas.microsoft.com/office/drawing/2014/main" id="{6922C36A-E0AD-0D93-FFD7-1ADD34B6DB7F}"/>
                </a:ext>
              </a:extLst>
            </p:cNvPr>
            <p:cNvSpPr txBox="1"/>
            <p:nvPr/>
          </p:nvSpPr>
          <p:spPr>
            <a:xfrm>
              <a:off x="6908861" y="3775904"/>
              <a:ext cx="2020105"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Metadata, Vector data, raster data </a:t>
              </a:r>
              <a:r>
                <a:rPr lang="en-US" sz="800" b="1" dirty="0" err="1">
                  <a:solidFill>
                    <a:srgbClr val="595959"/>
                  </a:solidFill>
                  <a:latin typeface="Arial"/>
                  <a:cs typeface="Arial"/>
                </a:rPr>
                <a:t>etc</a:t>
              </a:r>
              <a:endParaRPr lang="en-US" sz="800" b="1">
                <a:solidFill>
                  <a:srgbClr val="595959"/>
                </a:solidFill>
                <a:latin typeface="Arial"/>
                <a:cs typeface="Arial"/>
              </a:endParaRPr>
            </a:p>
          </p:txBody>
        </p:sp>
        <p:pic>
          <p:nvPicPr>
            <p:cNvPr id="296" name="Graphic 38" descr="Server with solid fill">
              <a:extLst>
                <a:ext uri="{FF2B5EF4-FFF2-40B4-BE49-F238E27FC236}">
                  <a16:creationId xmlns:a16="http://schemas.microsoft.com/office/drawing/2014/main" id="{C5210E62-AC73-496F-3667-1498B86592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8896" y="2783415"/>
              <a:ext cx="457200" cy="457200"/>
            </a:xfrm>
            <a:prstGeom prst="rect">
              <a:avLst/>
            </a:prstGeom>
          </p:spPr>
        </p:pic>
        <p:pic>
          <p:nvPicPr>
            <p:cNvPr id="297" name="Graphic 38" descr="Server with solid fill">
              <a:extLst>
                <a:ext uri="{FF2B5EF4-FFF2-40B4-BE49-F238E27FC236}">
                  <a16:creationId xmlns:a16="http://schemas.microsoft.com/office/drawing/2014/main" id="{C319985F-FF68-DDAE-B0C7-A7D02CD5B3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3963" y="2783415"/>
              <a:ext cx="457200" cy="457200"/>
            </a:xfrm>
            <a:prstGeom prst="rect">
              <a:avLst/>
            </a:prstGeom>
          </p:spPr>
        </p:pic>
        <p:pic>
          <p:nvPicPr>
            <p:cNvPr id="298" name="Graphic 38" descr="Server with solid fill">
              <a:extLst>
                <a:ext uri="{FF2B5EF4-FFF2-40B4-BE49-F238E27FC236}">
                  <a16:creationId xmlns:a16="http://schemas.microsoft.com/office/drawing/2014/main" id="{C8C3CCEB-1A0D-80CE-27BD-AAB4515114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3263" y="2791881"/>
              <a:ext cx="457200" cy="457200"/>
            </a:xfrm>
            <a:prstGeom prst="rect">
              <a:avLst/>
            </a:prstGeom>
          </p:spPr>
        </p:pic>
        <p:pic>
          <p:nvPicPr>
            <p:cNvPr id="259" name="Graphic 14" descr="Server with solid fill">
              <a:extLst>
                <a:ext uri="{FF2B5EF4-FFF2-40B4-BE49-F238E27FC236}">
                  <a16:creationId xmlns:a16="http://schemas.microsoft.com/office/drawing/2014/main" id="{39638906-266D-7939-F289-B1B8A45620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51988" y="825732"/>
              <a:ext cx="457200" cy="457200"/>
            </a:xfrm>
            <a:prstGeom prst="rect">
              <a:avLst/>
            </a:prstGeom>
          </p:spPr>
        </p:pic>
        <p:sp>
          <p:nvSpPr>
            <p:cNvPr id="267" name="TextBox 26">
              <a:extLst>
                <a:ext uri="{FF2B5EF4-FFF2-40B4-BE49-F238E27FC236}">
                  <a16:creationId xmlns:a16="http://schemas.microsoft.com/office/drawing/2014/main" id="{6789D10C-A480-A983-CCAD-048F55E12018}"/>
                </a:ext>
              </a:extLst>
            </p:cNvPr>
            <p:cNvSpPr txBox="1"/>
            <p:nvPr/>
          </p:nvSpPr>
          <p:spPr>
            <a:xfrm>
              <a:off x="8321564" y="1242439"/>
              <a:ext cx="738323"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ea typeface="IBM Plex Sans" charset="0"/>
                  <a:cs typeface="IBM Plex Sans" charset="0"/>
                </a:rPr>
                <a:t>Core API</a:t>
              </a:r>
              <a:endParaRPr lang="en-US" sz="800" b="1" baseline="30000">
                <a:solidFill>
                  <a:srgbClr val="595959"/>
                </a:solidFill>
                <a:latin typeface="Arial"/>
                <a:ea typeface="IBM Plex Sans" charset="0"/>
                <a:cs typeface="IBM Plex Sans" charset="0"/>
              </a:endParaRPr>
            </a:p>
          </p:txBody>
        </p:sp>
        <p:sp>
          <p:nvSpPr>
            <p:cNvPr id="18" name="TextBox 26">
              <a:extLst>
                <a:ext uri="{FF2B5EF4-FFF2-40B4-BE49-F238E27FC236}">
                  <a16:creationId xmlns:a16="http://schemas.microsoft.com/office/drawing/2014/main" id="{541CECA0-E510-E3AA-C93D-F0FF3D15CFA6}"/>
                </a:ext>
              </a:extLst>
            </p:cNvPr>
            <p:cNvSpPr txBox="1"/>
            <p:nvPr/>
          </p:nvSpPr>
          <p:spPr>
            <a:xfrm>
              <a:off x="4235842" y="3016109"/>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000000"/>
                  </a:solidFill>
                  <a:latin typeface="Arial"/>
                  <a:cs typeface="Arial"/>
                </a:rPr>
                <a:t>Login Node</a:t>
              </a:r>
            </a:p>
          </p:txBody>
        </p:sp>
        <p:pic>
          <p:nvPicPr>
            <p:cNvPr id="26" name="Graphic 14" descr="Server with solid fill">
              <a:extLst>
                <a:ext uri="{FF2B5EF4-FFF2-40B4-BE49-F238E27FC236}">
                  <a16:creationId xmlns:a16="http://schemas.microsoft.com/office/drawing/2014/main" id="{D4C85FD2-00AC-0A3A-125E-FD1F11410C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3556" y="819597"/>
              <a:ext cx="457200" cy="457200"/>
            </a:xfrm>
            <a:prstGeom prst="rect">
              <a:avLst/>
            </a:prstGeom>
          </p:spPr>
        </p:pic>
        <p:sp>
          <p:nvSpPr>
            <p:cNvPr id="27" name="TextBox 26">
              <a:extLst>
                <a:ext uri="{FF2B5EF4-FFF2-40B4-BE49-F238E27FC236}">
                  <a16:creationId xmlns:a16="http://schemas.microsoft.com/office/drawing/2014/main" id="{A42EACB1-14D0-F53B-90A5-A89ED28A9682}"/>
                </a:ext>
              </a:extLst>
            </p:cNvPr>
            <p:cNvSpPr txBox="1"/>
            <p:nvPr/>
          </p:nvSpPr>
          <p:spPr>
            <a:xfrm>
              <a:off x="6059375" y="1179659"/>
              <a:ext cx="1028402"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Hadoop/</a:t>
              </a:r>
              <a:r>
                <a:rPr lang="en-US" sz="800" b="1" dirty="0" err="1">
                  <a:solidFill>
                    <a:srgbClr val="595959"/>
                  </a:solidFill>
                  <a:latin typeface="Arial"/>
                  <a:cs typeface="Arial"/>
                </a:rPr>
                <a:t>Hbase</a:t>
              </a:r>
              <a:r>
                <a:rPr lang="en-US" sz="800" b="1" dirty="0">
                  <a:solidFill>
                    <a:srgbClr val="595959"/>
                  </a:solidFill>
                  <a:latin typeface="Arial"/>
                  <a:cs typeface="Arial"/>
                </a:rPr>
                <a:t> Master</a:t>
              </a:r>
              <a:endParaRPr lang="en-US">
                <a:latin typeface="Arial"/>
                <a:cs typeface="Arial"/>
              </a:endParaRPr>
            </a:p>
          </p:txBody>
        </p:sp>
        <p:pic>
          <p:nvPicPr>
            <p:cNvPr id="29" name="Graphic 14" descr="Server with solid fill">
              <a:extLst>
                <a:ext uri="{FF2B5EF4-FFF2-40B4-BE49-F238E27FC236}">
                  <a16:creationId xmlns:a16="http://schemas.microsoft.com/office/drawing/2014/main" id="{4EF177D1-3534-72C2-4B17-4756316634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5459" y="1518868"/>
              <a:ext cx="457200" cy="457200"/>
            </a:xfrm>
            <a:prstGeom prst="rect">
              <a:avLst/>
            </a:prstGeom>
          </p:spPr>
        </p:pic>
        <p:pic>
          <p:nvPicPr>
            <p:cNvPr id="30" name="Graphic 14" descr="Server with solid fill">
              <a:extLst>
                <a:ext uri="{FF2B5EF4-FFF2-40B4-BE49-F238E27FC236}">
                  <a16:creationId xmlns:a16="http://schemas.microsoft.com/office/drawing/2014/main" id="{760EB341-5DC4-6ADD-8488-2CB521782F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4896" y="1514538"/>
              <a:ext cx="457200" cy="457200"/>
            </a:xfrm>
            <a:prstGeom prst="rect">
              <a:avLst/>
            </a:prstGeom>
          </p:spPr>
        </p:pic>
        <p:pic>
          <p:nvPicPr>
            <p:cNvPr id="31" name="Graphic 14" descr="Server with solid fill">
              <a:extLst>
                <a:ext uri="{FF2B5EF4-FFF2-40B4-BE49-F238E27FC236}">
                  <a16:creationId xmlns:a16="http://schemas.microsoft.com/office/drawing/2014/main" id="{76F36BE8-8FF1-6B4F-E5A5-A046D882AC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2777" y="819596"/>
              <a:ext cx="457200" cy="457200"/>
            </a:xfrm>
            <a:prstGeom prst="rect">
              <a:avLst/>
            </a:prstGeom>
          </p:spPr>
        </p:pic>
        <p:sp>
          <p:nvSpPr>
            <p:cNvPr id="36" name="TextBox 26">
              <a:extLst>
                <a:ext uri="{FF2B5EF4-FFF2-40B4-BE49-F238E27FC236}">
                  <a16:creationId xmlns:a16="http://schemas.microsoft.com/office/drawing/2014/main" id="{08BD883D-C4D6-6973-ACE8-FDD65E71298D}"/>
                </a:ext>
              </a:extLst>
            </p:cNvPr>
            <p:cNvSpPr txBox="1"/>
            <p:nvPr/>
          </p:nvSpPr>
          <p:spPr>
            <a:xfrm>
              <a:off x="6794244" y="1937329"/>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Data Ingestion</a:t>
              </a:r>
              <a:endParaRPr lang="en-US">
                <a:latin typeface="Arial"/>
                <a:cs typeface="Arial"/>
              </a:endParaRPr>
            </a:p>
          </p:txBody>
        </p:sp>
        <p:pic>
          <p:nvPicPr>
            <p:cNvPr id="43" name="Graphic 14" descr="Server with solid fill">
              <a:extLst>
                <a:ext uri="{FF2B5EF4-FFF2-40B4-BE49-F238E27FC236}">
                  <a16:creationId xmlns:a16="http://schemas.microsoft.com/office/drawing/2014/main" id="{95DE7B41-1CEC-AA42-ECAA-3779B941E2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14643" y="812524"/>
              <a:ext cx="457200" cy="457200"/>
            </a:xfrm>
            <a:prstGeom prst="rect">
              <a:avLst/>
            </a:prstGeom>
          </p:spPr>
        </p:pic>
        <p:sp>
          <p:nvSpPr>
            <p:cNvPr id="45" name="TextBox 44">
              <a:extLst>
                <a:ext uri="{FF2B5EF4-FFF2-40B4-BE49-F238E27FC236}">
                  <a16:creationId xmlns:a16="http://schemas.microsoft.com/office/drawing/2014/main" id="{53FAF1B9-57C6-CAFB-04A4-C38029A9EA7C}"/>
                </a:ext>
              </a:extLst>
            </p:cNvPr>
            <p:cNvSpPr txBox="1"/>
            <p:nvPr/>
          </p:nvSpPr>
          <p:spPr>
            <a:xfrm>
              <a:off x="6878525" y="1193513"/>
              <a:ext cx="1028402"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Hadoop/</a:t>
              </a:r>
              <a:r>
                <a:rPr lang="en-US" sz="800" b="1" dirty="0" err="1">
                  <a:solidFill>
                    <a:srgbClr val="595959"/>
                  </a:solidFill>
                  <a:latin typeface="Arial"/>
                  <a:cs typeface="Arial"/>
                </a:rPr>
                <a:t>Hbase</a:t>
              </a:r>
              <a:r>
                <a:rPr lang="en-US" sz="800" b="1" dirty="0">
                  <a:solidFill>
                    <a:srgbClr val="595959"/>
                  </a:solidFill>
                  <a:latin typeface="Arial"/>
                  <a:cs typeface="Arial"/>
                </a:rPr>
                <a:t> Data Node</a:t>
              </a:r>
              <a:endParaRPr lang="en-US">
                <a:latin typeface="Arial"/>
                <a:cs typeface="Arial"/>
              </a:endParaRPr>
            </a:p>
          </p:txBody>
        </p:sp>
        <p:sp>
          <p:nvSpPr>
            <p:cNvPr id="48" name="TextBox 26">
              <a:extLst>
                <a:ext uri="{FF2B5EF4-FFF2-40B4-BE49-F238E27FC236}">
                  <a16:creationId xmlns:a16="http://schemas.microsoft.com/office/drawing/2014/main" id="{3AC6016B-CAA3-1091-E4AC-D152CA652829}"/>
                </a:ext>
              </a:extLst>
            </p:cNvPr>
            <p:cNvSpPr txBox="1"/>
            <p:nvPr/>
          </p:nvSpPr>
          <p:spPr>
            <a:xfrm>
              <a:off x="6162996" y="1933865"/>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Metadata Search</a:t>
              </a:r>
              <a:endParaRPr lang="en-US">
                <a:latin typeface="Arial"/>
                <a:cs typeface="Arial"/>
              </a:endParaRPr>
            </a:p>
          </p:txBody>
        </p:sp>
        <p:pic>
          <p:nvPicPr>
            <p:cNvPr id="50" name="Graphic 14" descr="Server with solid fill">
              <a:extLst>
                <a:ext uri="{FF2B5EF4-FFF2-40B4-BE49-F238E27FC236}">
                  <a16:creationId xmlns:a16="http://schemas.microsoft.com/office/drawing/2014/main" id="{BC172981-E5DA-A9E5-9EEE-84FE58A0C5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6819" y="826285"/>
              <a:ext cx="457200" cy="457200"/>
            </a:xfrm>
            <a:prstGeom prst="rect">
              <a:avLst/>
            </a:prstGeom>
          </p:spPr>
        </p:pic>
        <p:sp>
          <p:nvSpPr>
            <p:cNvPr id="56" name="TextBox 26">
              <a:extLst>
                <a:ext uri="{FF2B5EF4-FFF2-40B4-BE49-F238E27FC236}">
                  <a16:creationId xmlns:a16="http://schemas.microsoft.com/office/drawing/2014/main" id="{65824BE8-1C25-AFC5-89E6-F4857F2DF7C7}"/>
                </a:ext>
              </a:extLst>
            </p:cNvPr>
            <p:cNvSpPr txBox="1"/>
            <p:nvPr/>
          </p:nvSpPr>
          <p:spPr>
            <a:xfrm>
              <a:off x="7738951" y="1232480"/>
              <a:ext cx="738323"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Rabbit MQ</a:t>
              </a:r>
              <a:endParaRPr lang="en-US">
                <a:latin typeface="Arial"/>
                <a:cs typeface="Arial"/>
              </a:endParaRPr>
            </a:p>
          </p:txBody>
        </p:sp>
        <p:pic>
          <p:nvPicPr>
            <p:cNvPr id="59" name="Graphic 14" descr="Server with solid fill">
              <a:extLst>
                <a:ext uri="{FF2B5EF4-FFF2-40B4-BE49-F238E27FC236}">
                  <a16:creationId xmlns:a16="http://schemas.microsoft.com/office/drawing/2014/main" id="{11B74A06-ECCF-8543-9915-F0B4FE722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5143" y="1515404"/>
              <a:ext cx="457200" cy="457200"/>
            </a:xfrm>
            <a:prstGeom prst="rect">
              <a:avLst/>
            </a:prstGeom>
          </p:spPr>
        </p:pic>
        <p:sp>
          <p:nvSpPr>
            <p:cNvPr id="61" name="TextBox 26">
              <a:extLst>
                <a:ext uri="{FF2B5EF4-FFF2-40B4-BE49-F238E27FC236}">
                  <a16:creationId xmlns:a16="http://schemas.microsoft.com/office/drawing/2014/main" id="{7A753DCD-90DE-7ADB-4816-3ED74E7EEECA}"/>
                </a:ext>
              </a:extLst>
            </p:cNvPr>
            <p:cNvSpPr txBox="1"/>
            <p:nvPr/>
          </p:nvSpPr>
          <p:spPr>
            <a:xfrm>
              <a:off x="7392587" y="1933865"/>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 Vector DB</a:t>
              </a:r>
            </a:p>
          </p:txBody>
        </p:sp>
        <p:cxnSp>
          <p:nvCxnSpPr>
            <p:cNvPr id="63" name="Straight Arrow Connector 62">
              <a:extLst>
                <a:ext uri="{FF2B5EF4-FFF2-40B4-BE49-F238E27FC236}">
                  <a16:creationId xmlns:a16="http://schemas.microsoft.com/office/drawing/2014/main" id="{25D17C88-F809-0A0F-A7D8-2058C726FB91}"/>
                </a:ext>
              </a:extLst>
            </p:cNvPr>
            <p:cNvCxnSpPr>
              <a:cxnSpLocks/>
            </p:cNvCxnSpPr>
            <p:nvPr/>
          </p:nvCxnSpPr>
          <p:spPr>
            <a:xfrm flipV="1">
              <a:off x="5133205" y="2036713"/>
              <a:ext cx="1065933" cy="96"/>
            </a:xfrm>
            <a:prstGeom prst="straightConnector1">
              <a:avLst/>
            </a:prstGeom>
            <a:ln>
              <a:solidFill>
                <a:schemeClr val="tx1"/>
              </a:solidFill>
              <a:headEnd type="triangle"/>
              <a:tailEnd type="triangle"/>
            </a:ln>
          </p:spPr>
          <p:style>
            <a:lnRef idx="2">
              <a:schemeClr val="accent5"/>
            </a:lnRef>
            <a:fillRef idx="0">
              <a:schemeClr val="accent5"/>
            </a:fillRef>
            <a:effectRef idx="1">
              <a:schemeClr val="accent5"/>
            </a:effectRef>
            <a:fontRef idx="minor">
              <a:schemeClr val="tx1"/>
            </a:fontRef>
          </p:style>
        </p:cxnSp>
        <p:sp>
          <p:nvSpPr>
            <p:cNvPr id="197" name="TextBox 196">
              <a:extLst>
                <a:ext uri="{FF2B5EF4-FFF2-40B4-BE49-F238E27FC236}">
                  <a16:creationId xmlns:a16="http://schemas.microsoft.com/office/drawing/2014/main" id="{D7581714-AE30-6E79-B600-D0E96AF78842}"/>
                </a:ext>
              </a:extLst>
            </p:cNvPr>
            <p:cNvSpPr txBox="1"/>
            <p:nvPr/>
          </p:nvSpPr>
          <p:spPr>
            <a:xfrm>
              <a:off x="5058209" y="1551057"/>
              <a:ext cx="1211405" cy="461665"/>
            </a:xfrm>
            <a:prstGeom prst="rect">
              <a:avLst/>
            </a:prstGeom>
            <a:noFill/>
          </p:spPr>
          <p:txBody>
            <a:bodyPr wrap="square" lIns="91440" tIns="45720" rIns="91440" bIns="45720" rtlCol="0" anchor="t">
              <a:spAutoFit/>
            </a:bodyPr>
            <a:lstStyle/>
            <a:p>
              <a:pPr algn="ctr" defTabSz="685983"/>
              <a:r>
                <a:rPr lang="en-US" sz="800" b="1" kern="1200" dirty="0">
                  <a:solidFill>
                    <a:srgbClr val="595959"/>
                  </a:solidFill>
                </a:rPr>
                <a:t>Job Submission Script</a:t>
              </a:r>
              <a:r>
                <a:rPr lang="en-US" sz="800" b="1" kern="1200" baseline="30000" dirty="0">
                  <a:solidFill>
                    <a:srgbClr val="595959"/>
                  </a:solidFill>
                </a:rPr>
                <a:t>1</a:t>
              </a:r>
            </a:p>
            <a:p>
              <a:pPr indent="-171450" algn="ctr" defTabSz="685983">
                <a:buChar char="§"/>
              </a:pPr>
              <a:endParaRPr lang="en-US" sz="800" b="1" kern="1200" dirty="0">
                <a:solidFill>
                  <a:srgbClr val="595959"/>
                </a:solidFill>
              </a:endParaRPr>
            </a:p>
          </p:txBody>
        </p:sp>
        <p:pic>
          <p:nvPicPr>
            <p:cNvPr id="199" name="Graphic 35" descr="Database with solid fill">
              <a:extLst>
                <a:ext uri="{FF2B5EF4-FFF2-40B4-BE49-F238E27FC236}">
                  <a16:creationId xmlns:a16="http://schemas.microsoft.com/office/drawing/2014/main" id="{D1F4137F-9431-2A82-1B70-D502B18C84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550" y="3206943"/>
              <a:ext cx="566883" cy="566882"/>
            </a:xfrm>
            <a:prstGeom prst="rect">
              <a:avLst/>
            </a:prstGeom>
          </p:spPr>
        </p:pic>
        <p:pic>
          <p:nvPicPr>
            <p:cNvPr id="201" name="Graphic 35" descr="Database with solid fill">
              <a:extLst>
                <a:ext uri="{FF2B5EF4-FFF2-40B4-BE49-F238E27FC236}">
                  <a16:creationId xmlns:a16="http://schemas.microsoft.com/office/drawing/2014/main" id="{CA367151-93DC-060E-F563-E16F21E45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6879" y="3206943"/>
              <a:ext cx="566883" cy="566882"/>
            </a:xfrm>
            <a:prstGeom prst="rect">
              <a:avLst/>
            </a:prstGeom>
          </p:spPr>
        </p:pic>
        <p:pic>
          <p:nvPicPr>
            <p:cNvPr id="204" name="Graphic 35" descr="Database with solid fill">
              <a:extLst>
                <a:ext uri="{FF2B5EF4-FFF2-40B4-BE49-F238E27FC236}">
                  <a16:creationId xmlns:a16="http://schemas.microsoft.com/office/drawing/2014/main" id="{C482CEF9-F0C6-73D9-7C55-3737036DB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5868" y="3206942"/>
              <a:ext cx="566883" cy="566882"/>
            </a:xfrm>
            <a:prstGeom prst="rect">
              <a:avLst/>
            </a:prstGeom>
          </p:spPr>
        </p:pic>
        <p:sp>
          <p:nvSpPr>
            <p:cNvPr id="34" name="TextBox 33">
              <a:extLst>
                <a:ext uri="{FF2B5EF4-FFF2-40B4-BE49-F238E27FC236}">
                  <a16:creationId xmlns:a16="http://schemas.microsoft.com/office/drawing/2014/main" id="{999D5C3C-E9D2-995B-85DB-2E97706A4E73}"/>
                </a:ext>
              </a:extLst>
            </p:cNvPr>
            <p:cNvSpPr txBox="1"/>
            <p:nvPr/>
          </p:nvSpPr>
          <p:spPr>
            <a:xfrm>
              <a:off x="6813069" y="572556"/>
              <a:ext cx="1684866" cy="215444"/>
            </a:xfrm>
            <a:prstGeom prst="rect">
              <a:avLst/>
            </a:prstGeom>
            <a:noFill/>
          </p:spPr>
          <p:txBody>
            <a:bodyPr wrap="square" lIns="91440" tIns="45720" rIns="91440" bIns="45720" rtlCol="0" anchor="t">
              <a:spAutoFit/>
            </a:bodyPr>
            <a:lstStyle/>
            <a:p>
              <a:pPr algn="ctr" defTabSz="685983"/>
              <a:r>
                <a:rPr lang="en-US" sz="800" b="1" kern="1200" dirty="0">
                  <a:ea typeface="+mn-ea"/>
                </a:rPr>
                <a:t>Compute nodes (Polaris)</a:t>
              </a:r>
            </a:p>
          </p:txBody>
        </p:sp>
      </p:grpSp>
      <p:sp>
        <p:nvSpPr>
          <p:cNvPr id="213" name="Google Shape;224;p42">
            <a:extLst>
              <a:ext uri="{FF2B5EF4-FFF2-40B4-BE49-F238E27FC236}">
                <a16:creationId xmlns:a16="http://schemas.microsoft.com/office/drawing/2014/main" id="{390420EF-836D-6AAD-90E6-BCB35EE61E58}"/>
              </a:ext>
            </a:extLst>
          </p:cNvPr>
          <p:cNvSpPr txBox="1">
            <a:spLocks noGrp="1"/>
          </p:cNvSpPr>
          <p:nvPr>
            <p:ph type="title"/>
          </p:nvPr>
        </p:nvSpPr>
        <p:spPr>
          <a:xfrm>
            <a:off x="321781" y="92870"/>
            <a:ext cx="8670797" cy="441900"/>
          </a:xfrm>
          <a:prstGeom prst="rect">
            <a:avLst/>
          </a:prstGeom>
        </p:spPr>
        <p:txBody>
          <a:bodyPr spcFirstLastPara="1" wrap="square" lIns="68575" tIns="34275" rIns="68575" bIns="34275" anchor="ctr" anchorCtr="0">
            <a:normAutofit/>
          </a:bodyPr>
          <a:lstStyle/>
          <a:p>
            <a:r>
              <a:rPr lang="en" dirty="0"/>
              <a:t>Proposed Infrastructure 1 – Within ALCF Network</a:t>
            </a:r>
          </a:p>
        </p:txBody>
      </p:sp>
      <p:sp>
        <p:nvSpPr>
          <p:cNvPr id="217" name="TextBox 216">
            <a:extLst>
              <a:ext uri="{FF2B5EF4-FFF2-40B4-BE49-F238E27FC236}">
                <a16:creationId xmlns:a16="http://schemas.microsoft.com/office/drawing/2014/main" id="{96B9CFA3-963C-C9A0-67C5-2F54021706CB}"/>
              </a:ext>
            </a:extLst>
          </p:cNvPr>
          <p:cNvSpPr txBox="1"/>
          <p:nvPr/>
        </p:nvSpPr>
        <p:spPr>
          <a:xfrm>
            <a:off x="369261" y="539461"/>
            <a:ext cx="75483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1000" dirty="0"/>
              <a:t>Users from the login node, run a job submission script, which has the ansible script to bring up the services. Subsequently, user use RESTAPI (Curl)/Python API to run queries and interact with processed data</a:t>
            </a:r>
          </a:p>
        </p:txBody>
      </p:sp>
      <p:sp>
        <p:nvSpPr>
          <p:cNvPr id="219" name="TextBox 218">
            <a:extLst>
              <a:ext uri="{FF2B5EF4-FFF2-40B4-BE49-F238E27FC236}">
                <a16:creationId xmlns:a16="http://schemas.microsoft.com/office/drawing/2014/main" id="{965855F3-CC51-46FC-99C2-7D0A5F88138E}"/>
              </a:ext>
            </a:extLst>
          </p:cNvPr>
          <p:cNvSpPr txBox="1"/>
          <p:nvPr/>
        </p:nvSpPr>
        <p:spPr>
          <a:xfrm>
            <a:off x="203337" y="3216613"/>
            <a:ext cx="359111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000" dirty="0"/>
              <a:t>The Job submission script brings up the nodes with the required services. Processes the query and stores results in a shared file system. The system remains up with the services running as long as the wall time has not ended</a:t>
            </a:r>
          </a:p>
          <a:p>
            <a:pPr marL="228600" indent="-228600">
              <a:buAutoNum type="arabicPeriod"/>
            </a:pPr>
            <a:r>
              <a:rPr lang="en-US" sz="1000" dirty="0"/>
              <a:t>Users use RESTAPI/Python API to interact with processed data </a:t>
            </a:r>
            <a:endParaRPr lang="en-US" dirty="0"/>
          </a:p>
          <a:p>
            <a:pPr marL="228600" indent="-228600">
              <a:buAutoNum type="arabicPeriod"/>
            </a:pPr>
            <a:r>
              <a:rPr lang="en-US" sz="1000" dirty="0"/>
              <a:t>Users can also view results of the processed data by running </a:t>
            </a:r>
            <a:r>
              <a:rPr lang="en-US" sz="1000" dirty="0" err="1"/>
              <a:t>UI+backend</a:t>
            </a:r>
            <a:r>
              <a:rPr lang="en-US" sz="1000" dirty="0"/>
              <a:t> locally and port forwarding to display visualizations in the local browser</a:t>
            </a:r>
          </a:p>
        </p:txBody>
      </p:sp>
      <p:pic>
        <p:nvPicPr>
          <p:cNvPr id="221" name="Graphic 14" descr="Server with solid fill">
            <a:extLst>
              <a:ext uri="{FF2B5EF4-FFF2-40B4-BE49-F238E27FC236}">
                <a16:creationId xmlns:a16="http://schemas.microsoft.com/office/drawing/2014/main" id="{95C96111-DF48-8783-EA2D-C5D399504F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1581" y="2022483"/>
            <a:ext cx="457200" cy="457200"/>
          </a:xfrm>
          <a:prstGeom prst="rect">
            <a:avLst/>
          </a:prstGeom>
        </p:spPr>
      </p:pic>
      <p:sp>
        <p:nvSpPr>
          <p:cNvPr id="223" name="TextBox 26">
            <a:extLst>
              <a:ext uri="{FF2B5EF4-FFF2-40B4-BE49-F238E27FC236}">
                <a16:creationId xmlns:a16="http://schemas.microsoft.com/office/drawing/2014/main" id="{0C23F6C7-D8BD-246E-4C09-97D968255611}"/>
              </a:ext>
            </a:extLst>
          </p:cNvPr>
          <p:cNvSpPr txBox="1"/>
          <p:nvPr/>
        </p:nvSpPr>
        <p:spPr>
          <a:xfrm>
            <a:off x="7953516" y="2496280"/>
            <a:ext cx="842232"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Upload API</a:t>
            </a:r>
            <a:endParaRPr lang="en-US" sz="800" b="1" baseline="30000" dirty="0">
              <a:solidFill>
                <a:srgbClr val="595959"/>
              </a:solidFill>
              <a:latin typeface="Arial"/>
              <a:cs typeface="Arial"/>
            </a:endParaRPr>
          </a:p>
        </p:txBody>
      </p:sp>
      <p:pic>
        <p:nvPicPr>
          <p:cNvPr id="225" name="Graphic 14" descr="Server with solid fill">
            <a:extLst>
              <a:ext uri="{FF2B5EF4-FFF2-40B4-BE49-F238E27FC236}">
                <a16:creationId xmlns:a16="http://schemas.microsoft.com/office/drawing/2014/main" id="{4D8462EE-523E-E0A3-6E67-67B996C9FC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34976" y="2010600"/>
            <a:ext cx="457200" cy="457200"/>
          </a:xfrm>
          <a:prstGeom prst="rect">
            <a:avLst/>
          </a:prstGeom>
        </p:spPr>
      </p:pic>
      <p:sp>
        <p:nvSpPr>
          <p:cNvPr id="226" name="TextBox 26">
            <a:extLst>
              <a:ext uri="{FF2B5EF4-FFF2-40B4-BE49-F238E27FC236}">
                <a16:creationId xmlns:a16="http://schemas.microsoft.com/office/drawing/2014/main" id="{51E5AD85-313A-8062-2CFD-21CED5F0B8AA}"/>
              </a:ext>
            </a:extLst>
          </p:cNvPr>
          <p:cNvSpPr txBox="1"/>
          <p:nvPr/>
        </p:nvSpPr>
        <p:spPr>
          <a:xfrm>
            <a:off x="8322117" y="2370572"/>
            <a:ext cx="842232"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err="1">
                <a:solidFill>
                  <a:srgbClr val="595959"/>
                </a:solidFill>
                <a:latin typeface="Arial"/>
                <a:cs typeface="Arial"/>
              </a:rPr>
              <a:t>Geoserver</a:t>
            </a:r>
            <a:endParaRPr lang="en-US" dirty="0">
              <a:latin typeface="Arial"/>
              <a:cs typeface="Arial"/>
            </a:endParaRPr>
          </a:p>
        </p:txBody>
      </p:sp>
      <p:sp>
        <p:nvSpPr>
          <p:cNvPr id="228" name="Rectangle: Rounded Corners 227">
            <a:extLst>
              <a:ext uri="{FF2B5EF4-FFF2-40B4-BE49-F238E27FC236}">
                <a16:creationId xmlns:a16="http://schemas.microsoft.com/office/drawing/2014/main" id="{6B85B0DC-25D7-BDC0-45EC-35C9F6EA34F1}"/>
              </a:ext>
            </a:extLst>
          </p:cNvPr>
          <p:cNvSpPr/>
          <p:nvPr/>
        </p:nvSpPr>
        <p:spPr>
          <a:xfrm>
            <a:off x="3941618" y="1032164"/>
            <a:ext cx="5156489" cy="379701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sp>
        <p:nvSpPr>
          <p:cNvPr id="231" name="TextBox 230">
            <a:extLst>
              <a:ext uri="{FF2B5EF4-FFF2-40B4-BE49-F238E27FC236}">
                <a16:creationId xmlns:a16="http://schemas.microsoft.com/office/drawing/2014/main" id="{7979571F-6E3B-1EB8-7D5C-1060AE83F54A}"/>
              </a:ext>
            </a:extLst>
          </p:cNvPr>
          <p:cNvSpPr txBox="1"/>
          <p:nvPr/>
        </p:nvSpPr>
        <p:spPr>
          <a:xfrm>
            <a:off x="6201640" y="1083252"/>
            <a:ext cx="7516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ALCF</a:t>
            </a:r>
          </a:p>
        </p:txBody>
      </p:sp>
      <p:pic>
        <p:nvPicPr>
          <p:cNvPr id="5" name="Graphic 38" descr="Server with solid fill">
            <a:extLst>
              <a:ext uri="{FF2B5EF4-FFF2-40B4-BE49-F238E27FC236}">
                <a16:creationId xmlns:a16="http://schemas.microsoft.com/office/drawing/2014/main" id="{3EB318EF-CC95-746C-8E85-D6D9EE5D7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8579" y="1785356"/>
            <a:ext cx="457200" cy="457200"/>
          </a:xfrm>
          <a:prstGeom prst="rect">
            <a:avLst/>
          </a:prstGeom>
        </p:spPr>
      </p:pic>
      <p:pic>
        <p:nvPicPr>
          <p:cNvPr id="8" name="Graphic 38" descr="Server with solid fill">
            <a:extLst>
              <a:ext uri="{FF2B5EF4-FFF2-40B4-BE49-F238E27FC236}">
                <a16:creationId xmlns:a16="http://schemas.microsoft.com/office/drawing/2014/main" id="{4ACAAA24-AC8B-B6AF-C306-BD3450F134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9347" y="2273082"/>
            <a:ext cx="457200" cy="457200"/>
          </a:xfrm>
          <a:prstGeom prst="rect">
            <a:avLst/>
          </a:prstGeom>
        </p:spPr>
      </p:pic>
      <p:pic>
        <p:nvPicPr>
          <p:cNvPr id="10" name="Graphic 38" descr="Server with solid fill">
            <a:extLst>
              <a:ext uri="{FF2B5EF4-FFF2-40B4-BE49-F238E27FC236}">
                <a16:creationId xmlns:a16="http://schemas.microsoft.com/office/drawing/2014/main" id="{763F617D-94A2-E045-F5FF-4E440E16F9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0414" y="2844131"/>
            <a:ext cx="457200" cy="457200"/>
          </a:xfrm>
          <a:prstGeom prst="rect">
            <a:avLst/>
          </a:prstGeom>
        </p:spPr>
      </p:pic>
    </p:spTree>
    <p:extLst>
      <p:ext uri="{BB962C8B-B14F-4D97-AF65-F5344CB8AC3E}">
        <p14:creationId xmlns:p14="http://schemas.microsoft.com/office/powerpoint/2010/main" val="158376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09" name="Group 208">
            <a:extLst>
              <a:ext uri="{FF2B5EF4-FFF2-40B4-BE49-F238E27FC236}">
                <a16:creationId xmlns:a16="http://schemas.microsoft.com/office/drawing/2014/main" id="{EA9C7E1D-E3BF-5FDE-2211-ED7B1453FAB1}"/>
              </a:ext>
            </a:extLst>
          </p:cNvPr>
          <p:cNvGrpSpPr/>
          <p:nvPr/>
        </p:nvGrpSpPr>
        <p:grpSpPr>
          <a:xfrm>
            <a:off x="1384718" y="1178796"/>
            <a:ext cx="7644184" cy="3648388"/>
            <a:chOff x="1415703" y="572556"/>
            <a:chExt cx="7644184" cy="3648388"/>
          </a:xfrm>
        </p:grpSpPr>
        <p:sp>
          <p:nvSpPr>
            <p:cNvPr id="25" name="Rectangle 24">
              <a:extLst>
                <a:ext uri="{FF2B5EF4-FFF2-40B4-BE49-F238E27FC236}">
                  <a16:creationId xmlns:a16="http://schemas.microsoft.com/office/drawing/2014/main" id="{09A93506-5FCE-1508-7A43-EF821D269EC0}"/>
                </a:ext>
              </a:extLst>
            </p:cNvPr>
            <p:cNvSpPr/>
            <p:nvPr/>
          </p:nvSpPr>
          <p:spPr>
            <a:xfrm>
              <a:off x="6175280" y="791152"/>
              <a:ext cx="2804871" cy="148724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9" name="Rectangle 8">
              <a:extLst>
                <a:ext uri="{FF2B5EF4-FFF2-40B4-BE49-F238E27FC236}">
                  <a16:creationId xmlns:a16="http://schemas.microsoft.com/office/drawing/2014/main" id="{0C3BFD1B-565A-C429-8717-BB1AAFD02566}"/>
                </a:ext>
              </a:extLst>
            </p:cNvPr>
            <p:cNvSpPr/>
            <p:nvPr/>
          </p:nvSpPr>
          <p:spPr>
            <a:xfrm>
              <a:off x="4185323" y="1151779"/>
              <a:ext cx="851769" cy="18050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pic>
          <p:nvPicPr>
            <p:cNvPr id="39" name="Graphic 35" descr="Database with solid fill">
              <a:extLst>
                <a:ext uri="{FF2B5EF4-FFF2-40B4-BE49-F238E27FC236}">
                  <a16:creationId xmlns:a16="http://schemas.microsoft.com/office/drawing/2014/main" id="{1128BAF1-0A29-E3E2-9FC6-4C1406015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5869" y="3245909"/>
              <a:ext cx="566883" cy="566882"/>
            </a:xfrm>
            <a:prstGeom prst="rect">
              <a:avLst/>
            </a:prstGeom>
          </p:spPr>
        </p:pic>
        <p:sp>
          <p:nvSpPr>
            <p:cNvPr id="41" name="Rectangle 40">
              <a:extLst>
                <a:ext uri="{FF2B5EF4-FFF2-40B4-BE49-F238E27FC236}">
                  <a16:creationId xmlns:a16="http://schemas.microsoft.com/office/drawing/2014/main" id="{A502BEE5-B19A-3550-D7A2-CE76753EE931}"/>
                </a:ext>
              </a:extLst>
            </p:cNvPr>
            <p:cNvSpPr/>
            <p:nvPr/>
          </p:nvSpPr>
          <p:spPr>
            <a:xfrm>
              <a:off x="6837315" y="2677200"/>
              <a:ext cx="2076451" cy="13256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42" name="TextBox 41">
              <a:extLst>
                <a:ext uri="{FF2B5EF4-FFF2-40B4-BE49-F238E27FC236}">
                  <a16:creationId xmlns:a16="http://schemas.microsoft.com/office/drawing/2014/main" id="{9E86F8A2-CFC4-7046-29BF-E05A1610A995}"/>
                </a:ext>
              </a:extLst>
            </p:cNvPr>
            <p:cNvSpPr txBox="1"/>
            <p:nvPr/>
          </p:nvSpPr>
          <p:spPr>
            <a:xfrm>
              <a:off x="7121140" y="4005500"/>
              <a:ext cx="1684866" cy="215444"/>
            </a:xfrm>
            <a:prstGeom prst="rect">
              <a:avLst/>
            </a:prstGeom>
            <a:noFill/>
          </p:spPr>
          <p:txBody>
            <a:bodyPr wrap="square" lIns="91440" tIns="45720" rIns="91440" bIns="45720" rtlCol="0" anchor="t">
              <a:spAutoFit/>
            </a:bodyPr>
            <a:lstStyle/>
            <a:p>
              <a:pPr algn="ctr" defTabSz="685983"/>
              <a:r>
                <a:rPr lang="en-US" sz="800" b="1" kern="1200" dirty="0">
                  <a:ea typeface="+mn-ea"/>
                </a:rPr>
                <a:t>Storage nodes (Lustre)</a:t>
              </a:r>
            </a:p>
          </p:txBody>
        </p:sp>
        <p:sp>
          <p:nvSpPr>
            <p:cNvPr id="47" name="TextBox 46">
              <a:extLst>
                <a:ext uri="{FF2B5EF4-FFF2-40B4-BE49-F238E27FC236}">
                  <a16:creationId xmlns:a16="http://schemas.microsoft.com/office/drawing/2014/main" id="{F5E43067-0FA0-1DD6-198C-FD4104B4D0F7}"/>
                </a:ext>
              </a:extLst>
            </p:cNvPr>
            <p:cNvSpPr txBox="1"/>
            <p:nvPr/>
          </p:nvSpPr>
          <p:spPr>
            <a:xfrm>
              <a:off x="5374505" y="2509595"/>
              <a:ext cx="1744133" cy="215444"/>
            </a:xfrm>
            <a:prstGeom prst="rect">
              <a:avLst/>
            </a:prstGeom>
            <a:noFill/>
          </p:spPr>
          <p:txBody>
            <a:bodyPr wrap="square" lIns="91440" tIns="45720" rIns="91440" bIns="45720" rtlCol="0" anchor="t">
              <a:spAutoFit/>
            </a:bodyPr>
            <a:lstStyle/>
            <a:p>
              <a:pPr algn="ctr" defTabSz="685983"/>
              <a:r>
                <a:rPr lang="en-US" sz="800" b="1" kern="1200" dirty="0">
                  <a:ea typeface="+mn-ea"/>
                </a:rPr>
                <a:t>Slingshot 11 network</a:t>
              </a:r>
            </a:p>
          </p:txBody>
        </p:sp>
        <p:sp>
          <p:nvSpPr>
            <p:cNvPr id="51" name="Arrow: Left-Right 50">
              <a:extLst>
                <a:ext uri="{FF2B5EF4-FFF2-40B4-BE49-F238E27FC236}">
                  <a16:creationId xmlns:a16="http://schemas.microsoft.com/office/drawing/2014/main" id="{ABD2B1DB-9F8E-1D2F-E19B-22D602C5FC49}"/>
                </a:ext>
              </a:extLst>
            </p:cNvPr>
            <p:cNvSpPr/>
            <p:nvPr/>
          </p:nvSpPr>
          <p:spPr>
            <a:xfrm>
              <a:off x="5610690" y="2429686"/>
              <a:ext cx="3340099" cy="1016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2" name="Arrow: Up-Down 51">
              <a:extLst>
                <a:ext uri="{FF2B5EF4-FFF2-40B4-BE49-F238E27FC236}">
                  <a16:creationId xmlns:a16="http://schemas.microsoft.com/office/drawing/2014/main" id="{4EEBD917-D098-668D-92D3-5B1C2725C255}"/>
                </a:ext>
              </a:extLst>
            </p:cNvPr>
            <p:cNvSpPr/>
            <p:nvPr/>
          </p:nvSpPr>
          <p:spPr>
            <a:xfrm flipH="1">
              <a:off x="7025259" y="2308402"/>
              <a:ext cx="110260" cy="35454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3" name="Arrow: Up-Down 52">
              <a:extLst>
                <a:ext uri="{FF2B5EF4-FFF2-40B4-BE49-F238E27FC236}">
                  <a16:creationId xmlns:a16="http://schemas.microsoft.com/office/drawing/2014/main" id="{2F0D23DD-6D52-1805-E032-5940334EBDD9}"/>
                </a:ext>
              </a:extLst>
            </p:cNvPr>
            <p:cNvSpPr/>
            <p:nvPr/>
          </p:nvSpPr>
          <p:spPr>
            <a:xfrm flipH="1">
              <a:off x="7711060" y="2308402"/>
              <a:ext cx="110260" cy="34588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4" name="Arrow: Up-Down 53">
              <a:extLst>
                <a:ext uri="{FF2B5EF4-FFF2-40B4-BE49-F238E27FC236}">
                  <a16:creationId xmlns:a16="http://schemas.microsoft.com/office/drawing/2014/main" id="{8648B475-4B5D-7CF4-5F90-913239397967}"/>
                </a:ext>
              </a:extLst>
            </p:cNvPr>
            <p:cNvSpPr/>
            <p:nvPr/>
          </p:nvSpPr>
          <p:spPr>
            <a:xfrm flipH="1">
              <a:off x="8329126" y="2308402"/>
              <a:ext cx="101601" cy="35454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pic>
          <p:nvPicPr>
            <p:cNvPr id="227" name="Graphic 4" descr="Users outline">
              <a:extLst>
                <a:ext uri="{FF2B5EF4-FFF2-40B4-BE49-F238E27FC236}">
                  <a16:creationId xmlns:a16="http://schemas.microsoft.com/office/drawing/2014/main" id="{6DBD246C-195C-638C-5481-27DCE33B38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5304" y="2105143"/>
              <a:ext cx="423333" cy="406400"/>
            </a:xfrm>
            <a:prstGeom prst="rect">
              <a:avLst/>
            </a:prstGeom>
          </p:spPr>
        </p:pic>
        <p:sp>
          <p:nvSpPr>
            <p:cNvPr id="229" name="TextBox 12">
              <a:extLst>
                <a:ext uri="{FF2B5EF4-FFF2-40B4-BE49-F238E27FC236}">
                  <a16:creationId xmlns:a16="http://schemas.microsoft.com/office/drawing/2014/main" id="{72B7F0BF-D524-9C25-20D2-14C4D06F8BEB}"/>
                </a:ext>
              </a:extLst>
            </p:cNvPr>
            <p:cNvSpPr txBox="1"/>
            <p:nvPr/>
          </p:nvSpPr>
          <p:spPr>
            <a:xfrm>
              <a:off x="1415703" y="2443501"/>
              <a:ext cx="45236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solidFill>
                    <a:srgbClr val="000000"/>
                  </a:solidFill>
                  <a:latin typeface="Arial"/>
                  <a:cs typeface="Arial"/>
                </a:rPr>
                <a:t>Users</a:t>
              </a:r>
            </a:p>
          </p:txBody>
        </p:sp>
        <p:sp>
          <p:nvSpPr>
            <p:cNvPr id="244" name="TextBox 243">
              <a:extLst>
                <a:ext uri="{FF2B5EF4-FFF2-40B4-BE49-F238E27FC236}">
                  <a16:creationId xmlns:a16="http://schemas.microsoft.com/office/drawing/2014/main" id="{93CF020F-0DE9-1731-8B1A-DE877EB608D2}"/>
                </a:ext>
              </a:extLst>
            </p:cNvPr>
            <p:cNvSpPr txBox="1"/>
            <p:nvPr/>
          </p:nvSpPr>
          <p:spPr>
            <a:xfrm>
              <a:off x="2536440" y="1600682"/>
              <a:ext cx="863599" cy="707886"/>
            </a:xfrm>
            <a:prstGeom prst="rect">
              <a:avLst/>
            </a:prstGeom>
            <a:noFill/>
          </p:spPr>
          <p:txBody>
            <a:bodyPr wrap="square" lIns="91440" tIns="45720" rIns="91440" bIns="45720" rtlCol="0" anchor="t">
              <a:spAutoFit/>
            </a:bodyPr>
            <a:lstStyle/>
            <a:p>
              <a:pPr algn="ctr" defTabSz="685983"/>
              <a:r>
                <a:rPr lang="en-US" sz="800" b="1" kern="1200" dirty="0">
                  <a:solidFill>
                    <a:srgbClr val="595959"/>
                  </a:solidFill>
                  <a:hlinkClick r:id="rId7"/>
                </a:rPr>
                <a:t>www.climatedata.alcf.anl.gov</a:t>
              </a:r>
              <a:r>
                <a:rPr lang="en-US" sz="800" b="1" kern="1200" dirty="0">
                  <a:solidFill>
                    <a:srgbClr val="595959"/>
                  </a:solidFill>
                </a:rPr>
                <a:t> with ALCF credentials</a:t>
              </a:r>
              <a:endParaRPr lang="en-US" dirty="0"/>
            </a:p>
          </p:txBody>
        </p:sp>
        <p:sp>
          <p:nvSpPr>
            <p:cNvPr id="295" name="TextBox 26">
              <a:extLst>
                <a:ext uri="{FF2B5EF4-FFF2-40B4-BE49-F238E27FC236}">
                  <a16:creationId xmlns:a16="http://schemas.microsoft.com/office/drawing/2014/main" id="{6922C36A-E0AD-0D93-FFD7-1ADD34B6DB7F}"/>
                </a:ext>
              </a:extLst>
            </p:cNvPr>
            <p:cNvSpPr txBox="1"/>
            <p:nvPr/>
          </p:nvSpPr>
          <p:spPr>
            <a:xfrm>
              <a:off x="6908861" y="3775904"/>
              <a:ext cx="2020105"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Metadata, Vector data, raster data </a:t>
              </a:r>
              <a:r>
                <a:rPr lang="en-US" sz="800" b="1" dirty="0" err="1">
                  <a:solidFill>
                    <a:srgbClr val="595959"/>
                  </a:solidFill>
                  <a:latin typeface="Arial"/>
                  <a:cs typeface="Arial"/>
                </a:rPr>
                <a:t>etc</a:t>
              </a:r>
              <a:endParaRPr lang="en-US" sz="800" b="1">
                <a:solidFill>
                  <a:srgbClr val="595959"/>
                </a:solidFill>
                <a:latin typeface="Arial"/>
                <a:cs typeface="Arial"/>
              </a:endParaRPr>
            </a:p>
          </p:txBody>
        </p:sp>
        <p:pic>
          <p:nvPicPr>
            <p:cNvPr id="296" name="Graphic 38" descr="Server with solid fill">
              <a:extLst>
                <a:ext uri="{FF2B5EF4-FFF2-40B4-BE49-F238E27FC236}">
                  <a16:creationId xmlns:a16="http://schemas.microsoft.com/office/drawing/2014/main" id="{C5210E62-AC73-496F-3667-1498B86592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88896" y="2783415"/>
              <a:ext cx="457200" cy="457200"/>
            </a:xfrm>
            <a:prstGeom prst="rect">
              <a:avLst/>
            </a:prstGeom>
          </p:spPr>
        </p:pic>
        <p:pic>
          <p:nvPicPr>
            <p:cNvPr id="297" name="Graphic 38" descr="Server with solid fill">
              <a:extLst>
                <a:ext uri="{FF2B5EF4-FFF2-40B4-BE49-F238E27FC236}">
                  <a16:creationId xmlns:a16="http://schemas.microsoft.com/office/drawing/2014/main" id="{C319985F-FF68-DDAE-B0C7-A7D02CD5B3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33963" y="2783415"/>
              <a:ext cx="457200" cy="457200"/>
            </a:xfrm>
            <a:prstGeom prst="rect">
              <a:avLst/>
            </a:prstGeom>
          </p:spPr>
        </p:pic>
        <p:pic>
          <p:nvPicPr>
            <p:cNvPr id="298" name="Graphic 38" descr="Server with solid fill">
              <a:extLst>
                <a:ext uri="{FF2B5EF4-FFF2-40B4-BE49-F238E27FC236}">
                  <a16:creationId xmlns:a16="http://schemas.microsoft.com/office/drawing/2014/main" id="{C8C3CCEB-1A0D-80CE-27BD-AAB4515114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3263" y="2791881"/>
              <a:ext cx="457200" cy="457200"/>
            </a:xfrm>
            <a:prstGeom prst="rect">
              <a:avLst/>
            </a:prstGeom>
          </p:spPr>
        </p:pic>
        <p:cxnSp>
          <p:nvCxnSpPr>
            <p:cNvPr id="2" name="Straight Arrow Connector 1">
              <a:extLst>
                <a:ext uri="{FF2B5EF4-FFF2-40B4-BE49-F238E27FC236}">
                  <a16:creationId xmlns:a16="http://schemas.microsoft.com/office/drawing/2014/main" id="{E5CE6D87-4170-14DD-57EB-251EE05B130F}"/>
                </a:ext>
              </a:extLst>
            </p:cNvPr>
            <p:cNvCxnSpPr/>
            <p:nvPr/>
          </p:nvCxnSpPr>
          <p:spPr>
            <a:xfrm>
              <a:off x="2007274" y="2248958"/>
              <a:ext cx="2105025" cy="4233"/>
            </a:xfrm>
            <a:prstGeom prst="straightConnector1">
              <a:avLst/>
            </a:prstGeom>
            <a:ln>
              <a:solidFill>
                <a:schemeClr val="tx1"/>
              </a:solidFill>
              <a:headEnd type="triangle"/>
              <a:tailEnd type="triangle"/>
            </a:ln>
          </p:spPr>
          <p:style>
            <a:lnRef idx="2">
              <a:schemeClr val="accent5"/>
            </a:lnRef>
            <a:fillRef idx="0">
              <a:schemeClr val="accent5"/>
            </a:fillRef>
            <a:effectRef idx="1">
              <a:schemeClr val="accent5"/>
            </a:effectRef>
            <a:fontRef idx="minor">
              <a:schemeClr val="tx1"/>
            </a:fontRef>
          </p:style>
        </p:cxnSp>
        <p:pic>
          <p:nvPicPr>
            <p:cNvPr id="259" name="Graphic 14" descr="Server with solid fill">
              <a:extLst>
                <a:ext uri="{FF2B5EF4-FFF2-40B4-BE49-F238E27FC236}">
                  <a16:creationId xmlns:a16="http://schemas.microsoft.com/office/drawing/2014/main" id="{39638906-266D-7939-F289-B1B8A4562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51988" y="825732"/>
              <a:ext cx="457200" cy="457200"/>
            </a:xfrm>
            <a:prstGeom prst="rect">
              <a:avLst/>
            </a:prstGeom>
          </p:spPr>
        </p:pic>
        <p:sp>
          <p:nvSpPr>
            <p:cNvPr id="267" name="TextBox 26">
              <a:extLst>
                <a:ext uri="{FF2B5EF4-FFF2-40B4-BE49-F238E27FC236}">
                  <a16:creationId xmlns:a16="http://schemas.microsoft.com/office/drawing/2014/main" id="{6789D10C-A480-A983-CCAD-048F55E12018}"/>
                </a:ext>
              </a:extLst>
            </p:cNvPr>
            <p:cNvSpPr txBox="1"/>
            <p:nvPr/>
          </p:nvSpPr>
          <p:spPr>
            <a:xfrm>
              <a:off x="8321564" y="1242439"/>
              <a:ext cx="738323"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ea typeface="IBM Plex Sans" charset="0"/>
                  <a:cs typeface="IBM Plex Sans" charset="0"/>
                </a:rPr>
                <a:t>Core API</a:t>
              </a:r>
              <a:endParaRPr lang="en-US" sz="800" b="1" baseline="30000">
                <a:solidFill>
                  <a:srgbClr val="595959"/>
                </a:solidFill>
                <a:latin typeface="Arial"/>
                <a:ea typeface="IBM Plex Sans" charset="0"/>
                <a:cs typeface="IBM Plex Sans" charset="0"/>
              </a:endParaRPr>
            </a:p>
          </p:txBody>
        </p:sp>
        <p:pic>
          <p:nvPicPr>
            <p:cNvPr id="6" name="Graphic 14" descr="Server with solid fill">
              <a:extLst>
                <a:ext uri="{FF2B5EF4-FFF2-40B4-BE49-F238E27FC236}">
                  <a16:creationId xmlns:a16="http://schemas.microsoft.com/office/drawing/2014/main" id="{FCF002F9-CD2D-F0A2-E268-7535D3BC64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79428" y="2076610"/>
              <a:ext cx="457200" cy="457200"/>
            </a:xfrm>
            <a:prstGeom prst="rect">
              <a:avLst/>
            </a:prstGeom>
          </p:spPr>
        </p:pic>
        <p:sp>
          <p:nvSpPr>
            <p:cNvPr id="7" name="TextBox 26">
              <a:extLst>
                <a:ext uri="{FF2B5EF4-FFF2-40B4-BE49-F238E27FC236}">
                  <a16:creationId xmlns:a16="http://schemas.microsoft.com/office/drawing/2014/main" id="{203A64DA-E9E8-C7FC-3256-849F56B60A82}"/>
                </a:ext>
              </a:extLst>
            </p:cNvPr>
            <p:cNvSpPr txBox="1"/>
            <p:nvPr/>
          </p:nvSpPr>
          <p:spPr>
            <a:xfrm>
              <a:off x="4236565" y="2554291"/>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UI + Backend</a:t>
              </a:r>
              <a:endParaRPr lang="en-US">
                <a:latin typeface="Arial"/>
                <a:cs typeface="Arial"/>
              </a:endParaRPr>
            </a:p>
          </p:txBody>
        </p:sp>
        <p:sp>
          <p:nvSpPr>
            <p:cNvPr id="18" name="TextBox 26">
              <a:extLst>
                <a:ext uri="{FF2B5EF4-FFF2-40B4-BE49-F238E27FC236}">
                  <a16:creationId xmlns:a16="http://schemas.microsoft.com/office/drawing/2014/main" id="{541CECA0-E510-E3AA-C93D-F0FF3D15CFA6}"/>
                </a:ext>
              </a:extLst>
            </p:cNvPr>
            <p:cNvSpPr txBox="1"/>
            <p:nvPr/>
          </p:nvSpPr>
          <p:spPr>
            <a:xfrm>
              <a:off x="4235842" y="3016109"/>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000000"/>
                  </a:solidFill>
                  <a:latin typeface="Arial"/>
                  <a:cs typeface="Arial"/>
                </a:rPr>
                <a:t>Login Node</a:t>
              </a:r>
            </a:p>
          </p:txBody>
        </p:sp>
        <p:pic>
          <p:nvPicPr>
            <p:cNvPr id="26" name="Graphic 14" descr="Server with solid fill">
              <a:extLst>
                <a:ext uri="{FF2B5EF4-FFF2-40B4-BE49-F238E27FC236}">
                  <a16:creationId xmlns:a16="http://schemas.microsoft.com/office/drawing/2014/main" id="{D4C85FD2-00AC-0A3A-125E-FD1F11410C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13556" y="819597"/>
              <a:ext cx="457200" cy="457200"/>
            </a:xfrm>
            <a:prstGeom prst="rect">
              <a:avLst/>
            </a:prstGeom>
          </p:spPr>
        </p:pic>
        <p:sp>
          <p:nvSpPr>
            <p:cNvPr id="27" name="TextBox 26">
              <a:extLst>
                <a:ext uri="{FF2B5EF4-FFF2-40B4-BE49-F238E27FC236}">
                  <a16:creationId xmlns:a16="http://schemas.microsoft.com/office/drawing/2014/main" id="{A42EACB1-14D0-F53B-90A5-A89ED28A9682}"/>
                </a:ext>
              </a:extLst>
            </p:cNvPr>
            <p:cNvSpPr txBox="1"/>
            <p:nvPr/>
          </p:nvSpPr>
          <p:spPr>
            <a:xfrm>
              <a:off x="6059375" y="1179659"/>
              <a:ext cx="1028402"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Hadoop/</a:t>
              </a:r>
              <a:r>
                <a:rPr lang="en-US" sz="800" b="1" dirty="0" err="1">
                  <a:solidFill>
                    <a:srgbClr val="595959"/>
                  </a:solidFill>
                  <a:latin typeface="Arial"/>
                  <a:cs typeface="Arial"/>
                </a:rPr>
                <a:t>Hbase</a:t>
              </a:r>
              <a:r>
                <a:rPr lang="en-US" sz="800" b="1" dirty="0">
                  <a:solidFill>
                    <a:srgbClr val="595959"/>
                  </a:solidFill>
                  <a:latin typeface="Arial"/>
                  <a:cs typeface="Arial"/>
                </a:rPr>
                <a:t> Master</a:t>
              </a:r>
              <a:endParaRPr lang="en-US">
                <a:latin typeface="Arial"/>
                <a:cs typeface="Arial"/>
              </a:endParaRPr>
            </a:p>
          </p:txBody>
        </p:sp>
        <p:pic>
          <p:nvPicPr>
            <p:cNvPr id="29" name="Graphic 14" descr="Server with solid fill">
              <a:extLst>
                <a:ext uri="{FF2B5EF4-FFF2-40B4-BE49-F238E27FC236}">
                  <a16:creationId xmlns:a16="http://schemas.microsoft.com/office/drawing/2014/main" id="{4EF177D1-3534-72C2-4B17-4756316634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15459" y="1518868"/>
              <a:ext cx="457200" cy="457200"/>
            </a:xfrm>
            <a:prstGeom prst="rect">
              <a:avLst/>
            </a:prstGeom>
          </p:spPr>
        </p:pic>
        <p:pic>
          <p:nvPicPr>
            <p:cNvPr id="30" name="Graphic 14" descr="Server with solid fill">
              <a:extLst>
                <a:ext uri="{FF2B5EF4-FFF2-40B4-BE49-F238E27FC236}">
                  <a16:creationId xmlns:a16="http://schemas.microsoft.com/office/drawing/2014/main" id="{760EB341-5DC4-6ADD-8488-2CB521782F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4896" y="1514538"/>
              <a:ext cx="457200" cy="457200"/>
            </a:xfrm>
            <a:prstGeom prst="rect">
              <a:avLst/>
            </a:prstGeom>
          </p:spPr>
        </p:pic>
        <p:pic>
          <p:nvPicPr>
            <p:cNvPr id="31" name="Graphic 14" descr="Server with solid fill">
              <a:extLst>
                <a:ext uri="{FF2B5EF4-FFF2-40B4-BE49-F238E27FC236}">
                  <a16:creationId xmlns:a16="http://schemas.microsoft.com/office/drawing/2014/main" id="{76F36BE8-8FF1-6B4F-E5A5-A046D882AC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32777" y="819596"/>
              <a:ext cx="457200" cy="457200"/>
            </a:xfrm>
            <a:prstGeom prst="rect">
              <a:avLst/>
            </a:prstGeom>
          </p:spPr>
        </p:pic>
        <p:sp>
          <p:nvSpPr>
            <p:cNvPr id="36" name="TextBox 26">
              <a:extLst>
                <a:ext uri="{FF2B5EF4-FFF2-40B4-BE49-F238E27FC236}">
                  <a16:creationId xmlns:a16="http://schemas.microsoft.com/office/drawing/2014/main" id="{08BD883D-C4D6-6973-ACE8-FDD65E71298D}"/>
                </a:ext>
              </a:extLst>
            </p:cNvPr>
            <p:cNvSpPr txBox="1"/>
            <p:nvPr/>
          </p:nvSpPr>
          <p:spPr>
            <a:xfrm>
              <a:off x="6794244" y="1937329"/>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Data Ingestion</a:t>
              </a:r>
              <a:endParaRPr lang="en-US">
                <a:latin typeface="Arial"/>
                <a:cs typeface="Arial"/>
              </a:endParaRPr>
            </a:p>
          </p:txBody>
        </p:sp>
        <p:pic>
          <p:nvPicPr>
            <p:cNvPr id="43" name="Graphic 14" descr="Server with solid fill">
              <a:extLst>
                <a:ext uri="{FF2B5EF4-FFF2-40B4-BE49-F238E27FC236}">
                  <a16:creationId xmlns:a16="http://schemas.microsoft.com/office/drawing/2014/main" id="{95DE7B41-1CEC-AA42-ECAA-3779B941E2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4643" y="812524"/>
              <a:ext cx="457200" cy="457200"/>
            </a:xfrm>
            <a:prstGeom prst="rect">
              <a:avLst/>
            </a:prstGeom>
          </p:spPr>
        </p:pic>
        <p:sp>
          <p:nvSpPr>
            <p:cNvPr id="45" name="TextBox 44">
              <a:extLst>
                <a:ext uri="{FF2B5EF4-FFF2-40B4-BE49-F238E27FC236}">
                  <a16:creationId xmlns:a16="http://schemas.microsoft.com/office/drawing/2014/main" id="{53FAF1B9-57C6-CAFB-04A4-C38029A9EA7C}"/>
                </a:ext>
              </a:extLst>
            </p:cNvPr>
            <p:cNvSpPr txBox="1"/>
            <p:nvPr/>
          </p:nvSpPr>
          <p:spPr>
            <a:xfrm>
              <a:off x="6878525" y="1193513"/>
              <a:ext cx="1028402"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Hadoop/</a:t>
              </a:r>
              <a:r>
                <a:rPr lang="en-US" sz="800" b="1" dirty="0" err="1">
                  <a:solidFill>
                    <a:srgbClr val="595959"/>
                  </a:solidFill>
                  <a:latin typeface="Arial"/>
                  <a:cs typeface="Arial"/>
                </a:rPr>
                <a:t>Hbase</a:t>
              </a:r>
              <a:r>
                <a:rPr lang="en-US" sz="800" b="1" dirty="0">
                  <a:solidFill>
                    <a:srgbClr val="595959"/>
                  </a:solidFill>
                  <a:latin typeface="Arial"/>
                  <a:cs typeface="Arial"/>
                </a:rPr>
                <a:t> Data Node</a:t>
              </a:r>
              <a:endParaRPr lang="en-US">
                <a:latin typeface="Arial"/>
                <a:cs typeface="Arial"/>
              </a:endParaRPr>
            </a:p>
          </p:txBody>
        </p:sp>
        <p:sp>
          <p:nvSpPr>
            <p:cNvPr id="48" name="TextBox 26">
              <a:extLst>
                <a:ext uri="{FF2B5EF4-FFF2-40B4-BE49-F238E27FC236}">
                  <a16:creationId xmlns:a16="http://schemas.microsoft.com/office/drawing/2014/main" id="{3AC6016B-CAA3-1091-E4AC-D152CA652829}"/>
                </a:ext>
              </a:extLst>
            </p:cNvPr>
            <p:cNvSpPr txBox="1"/>
            <p:nvPr/>
          </p:nvSpPr>
          <p:spPr>
            <a:xfrm>
              <a:off x="6162996" y="1933865"/>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Metadata Search</a:t>
              </a:r>
              <a:endParaRPr lang="en-US">
                <a:latin typeface="Arial"/>
                <a:cs typeface="Arial"/>
              </a:endParaRPr>
            </a:p>
          </p:txBody>
        </p:sp>
        <p:pic>
          <p:nvPicPr>
            <p:cNvPr id="50" name="Graphic 14" descr="Server with solid fill">
              <a:extLst>
                <a:ext uri="{FF2B5EF4-FFF2-40B4-BE49-F238E27FC236}">
                  <a16:creationId xmlns:a16="http://schemas.microsoft.com/office/drawing/2014/main" id="{BC172981-E5DA-A9E5-9EEE-84FE58A0C5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6819" y="826285"/>
              <a:ext cx="457200" cy="457200"/>
            </a:xfrm>
            <a:prstGeom prst="rect">
              <a:avLst/>
            </a:prstGeom>
          </p:spPr>
        </p:pic>
        <p:sp>
          <p:nvSpPr>
            <p:cNvPr id="56" name="TextBox 26">
              <a:extLst>
                <a:ext uri="{FF2B5EF4-FFF2-40B4-BE49-F238E27FC236}">
                  <a16:creationId xmlns:a16="http://schemas.microsoft.com/office/drawing/2014/main" id="{65824BE8-1C25-AFC5-89E6-F4857F2DF7C7}"/>
                </a:ext>
              </a:extLst>
            </p:cNvPr>
            <p:cNvSpPr txBox="1"/>
            <p:nvPr/>
          </p:nvSpPr>
          <p:spPr>
            <a:xfrm>
              <a:off x="7738951" y="1232480"/>
              <a:ext cx="738323"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Rabbit MQ</a:t>
              </a:r>
              <a:endParaRPr lang="en-US">
                <a:latin typeface="Arial"/>
                <a:cs typeface="Arial"/>
              </a:endParaRPr>
            </a:p>
          </p:txBody>
        </p:sp>
        <p:pic>
          <p:nvPicPr>
            <p:cNvPr id="59" name="Graphic 14" descr="Server with solid fill">
              <a:extLst>
                <a:ext uri="{FF2B5EF4-FFF2-40B4-BE49-F238E27FC236}">
                  <a16:creationId xmlns:a16="http://schemas.microsoft.com/office/drawing/2014/main" id="{11B74A06-ECCF-8543-9915-F0B4FE7223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05143" y="1515404"/>
              <a:ext cx="457200" cy="457200"/>
            </a:xfrm>
            <a:prstGeom prst="rect">
              <a:avLst/>
            </a:prstGeom>
          </p:spPr>
        </p:pic>
        <p:sp>
          <p:nvSpPr>
            <p:cNvPr id="61" name="TextBox 26">
              <a:extLst>
                <a:ext uri="{FF2B5EF4-FFF2-40B4-BE49-F238E27FC236}">
                  <a16:creationId xmlns:a16="http://schemas.microsoft.com/office/drawing/2014/main" id="{7A753DCD-90DE-7ADB-4816-3ED74E7EEECA}"/>
                </a:ext>
              </a:extLst>
            </p:cNvPr>
            <p:cNvSpPr txBox="1"/>
            <p:nvPr/>
          </p:nvSpPr>
          <p:spPr>
            <a:xfrm>
              <a:off x="7392587" y="1933865"/>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 Vector DB</a:t>
              </a:r>
            </a:p>
          </p:txBody>
        </p:sp>
        <p:cxnSp>
          <p:nvCxnSpPr>
            <p:cNvPr id="63" name="Straight Arrow Connector 62">
              <a:extLst>
                <a:ext uri="{FF2B5EF4-FFF2-40B4-BE49-F238E27FC236}">
                  <a16:creationId xmlns:a16="http://schemas.microsoft.com/office/drawing/2014/main" id="{25D17C88-F809-0A0F-A7D8-2058C726FB91}"/>
                </a:ext>
              </a:extLst>
            </p:cNvPr>
            <p:cNvCxnSpPr>
              <a:cxnSpLocks/>
            </p:cNvCxnSpPr>
            <p:nvPr/>
          </p:nvCxnSpPr>
          <p:spPr>
            <a:xfrm flipV="1">
              <a:off x="5133205" y="2036713"/>
              <a:ext cx="1065933" cy="96"/>
            </a:xfrm>
            <a:prstGeom prst="straightConnector1">
              <a:avLst/>
            </a:prstGeom>
            <a:ln>
              <a:solidFill>
                <a:schemeClr val="tx1"/>
              </a:solidFill>
              <a:headEnd type="triangle"/>
              <a:tailEnd type="triangle"/>
            </a:ln>
          </p:spPr>
          <p:style>
            <a:lnRef idx="2">
              <a:schemeClr val="accent5"/>
            </a:lnRef>
            <a:fillRef idx="0">
              <a:schemeClr val="accent5"/>
            </a:fillRef>
            <a:effectRef idx="1">
              <a:schemeClr val="accent5"/>
            </a:effectRef>
            <a:fontRef idx="minor">
              <a:schemeClr val="tx1"/>
            </a:fontRef>
          </p:style>
        </p:cxnSp>
        <p:sp>
          <p:nvSpPr>
            <p:cNvPr id="197" name="TextBox 196">
              <a:extLst>
                <a:ext uri="{FF2B5EF4-FFF2-40B4-BE49-F238E27FC236}">
                  <a16:creationId xmlns:a16="http://schemas.microsoft.com/office/drawing/2014/main" id="{D7581714-AE30-6E79-B600-D0E96AF78842}"/>
                </a:ext>
              </a:extLst>
            </p:cNvPr>
            <p:cNvSpPr txBox="1"/>
            <p:nvPr/>
          </p:nvSpPr>
          <p:spPr>
            <a:xfrm>
              <a:off x="5058209" y="1551057"/>
              <a:ext cx="1211405" cy="584775"/>
            </a:xfrm>
            <a:prstGeom prst="rect">
              <a:avLst/>
            </a:prstGeom>
            <a:noFill/>
          </p:spPr>
          <p:txBody>
            <a:bodyPr wrap="square" lIns="91440" tIns="45720" rIns="91440" bIns="45720" rtlCol="0" anchor="t">
              <a:spAutoFit/>
            </a:bodyPr>
            <a:lstStyle/>
            <a:p>
              <a:pPr algn="ctr" defTabSz="685983"/>
              <a:r>
                <a:rPr lang="en-US" sz="800" b="1" kern="1200" dirty="0">
                  <a:solidFill>
                    <a:srgbClr val="595959"/>
                  </a:solidFill>
                </a:rPr>
                <a:t>Translate requests into a job Submission Script</a:t>
              </a:r>
              <a:r>
                <a:rPr lang="en-US" sz="800" b="1" kern="1200" baseline="30000" dirty="0">
                  <a:solidFill>
                    <a:srgbClr val="595959"/>
                  </a:solidFill>
                </a:rPr>
                <a:t>1</a:t>
              </a:r>
            </a:p>
            <a:p>
              <a:pPr indent="-171450" algn="ctr" defTabSz="685983">
                <a:buChar char="§"/>
              </a:pPr>
              <a:endParaRPr lang="en-US" sz="800" b="1" kern="1200" dirty="0">
                <a:solidFill>
                  <a:srgbClr val="595959"/>
                </a:solidFill>
              </a:endParaRPr>
            </a:p>
          </p:txBody>
        </p:sp>
        <p:pic>
          <p:nvPicPr>
            <p:cNvPr id="199" name="Graphic 35" descr="Database with solid fill">
              <a:extLst>
                <a:ext uri="{FF2B5EF4-FFF2-40B4-BE49-F238E27FC236}">
                  <a16:creationId xmlns:a16="http://schemas.microsoft.com/office/drawing/2014/main" id="{D1F4137F-9431-2A82-1B70-D502B18C84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550" y="3206943"/>
              <a:ext cx="566883" cy="566882"/>
            </a:xfrm>
            <a:prstGeom prst="rect">
              <a:avLst/>
            </a:prstGeom>
          </p:spPr>
        </p:pic>
        <p:pic>
          <p:nvPicPr>
            <p:cNvPr id="201" name="Graphic 35" descr="Database with solid fill">
              <a:extLst>
                <a:ext uri="{FF2B5EF4-FFF2-40B4-BE49-F238E27FC236}">
                  <a16:creationId xmlns:a16="http://schemas.microsoft.com/office/drawing/2014/main" id="{CA367151-93DC-060E-F563-E16F21E45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6879" y="3206943"/>
              <a:ext cx="566883" cy="566882"/>
            </a:xfrm>
            <a:prstGeom prst="rect">
              <a:avLst/>
            </a:prstGeom>
          </p:spPr>
        </p:pic>
        <p:pic>
          <p:nvPicPr>
            <p:cNvPr id="204" name="Graphic 35" descr="Database with solid fill">
              <a:extLst>
                <a:ext uri="{FF2B5EF4-FFF2-40B4-BE49-F238E27FC236}">
                  <a16:creationId xmlns:a16="http://schemas.microsoft.com/office/drawing/2014/main" id="{C482CEF9-F0C6-73D9-7C55-3737036DB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5868" y="3206942"/>
              <a:ext cx="566883" cy="566882"/>
            </a:xfrm>
            <a:prstGeom prst="rect">
              <a:avLst/>
            </a:prstGeom>
          </p:spPr>
        </p:pic>
        <p:sp>
          <p:nvSpPr>
            <p:cNvPr id="34" name="TextBox 33">
              <a:extLst>
                <a:ext uri="{FF2B5EF4-FFF2-40B4-BE49-F238E27FC236}">
                  <a16:creationId xmlns:a16="http://schemas.microsoft.com/office/drawing/2014/main" id="{999D5C3C-E9D2-995B-85DB-2E97706A4E73}"/>
                </a:ext>
              </a:extLst>
            </p:cNvPr>
            <p:cNvSpPr txBox="1"/>
            <p:nvPr/>
          </p:nvSpPr>
          <p:spPr>
            <a:xfrm>
              <a:off x="6813069" y="572556"/>
              <a:ext cx="1684866" cy="215444"/>
            </a:xfrm>
            <a:prstGeom prst="rect">
              <a:avLst/>
            </a:prstGeom>
            <a:noFill/>
          </p:spPr>
          <p:txBody>
            <a:bodyPr wrap="square" lIns="91440" tIns="45720" rIns="91440" bIns="45720" rtlCol="0" anchor="t">
              <a:spAutoFit/>
            </a:bodyPr>
            <a:lstStyle/>
            <a:p>
              <a:pPr algn="ctr" defTabSz="685983"/>
              <a:r>
                <a:rPr lang="en-US" sz="800" b="1" kern="1200" dirty="0">
                  <a:ea typeface="+mn-ea"/>
                </a:rPr>
                <a:t>Compute nodes (Polaris)</a:t>
              </a:r>
            </a:p>
          </p:txBody>
        </p:sp>
      </p:grpSp>
      <p:sp>
        <p:nvSpPr>
          <p:cNvPr id="213" name="Google Shape;224;p42">
            <a:extLst>
              <a:ext uri="{FF2B5EF4-FFF2-40B4-BE49-F238E27FC236}">
                <a16:creationId xmlns:a16="http://schemas.microsoft.com/office/drawing/2014/main" id="{390420EF-836D-6AAD-90E6-BCB35EE61E58}"/>
              </a:ext>
            </a:extLst>
          </p:cNvPr>
          <p:cNvSpPr txBox="1">
            <a:spLocks noGrp="1"/>
          </p:cNvSpPr>
          <p:nvPr>
            <p:ph type="title"/>
          </p:nvPr>
        </p:nvSpPr>
        <p:spPr>
          <a:xfrm>
            <a:off x="321781" y="92870"/>
            <a:ext cx="8670797" cy="441900"/>
          </a:xfrm>
          <a:prstGeom prst="rect">
            <a:avLst/>
          </a:prstGeom>
        </p:spPr>
        <p:txBody>
          <a:bodyPr spcFirstLastPara="1" wrap="square" lIns="68575" tIns="34275" rIns="68575" bIns="34275" anchor="ctr" anchorCtr="0">
            <a:normAutofit/>
          </a:bodyPr>
          <a:lstStyle/>
          <a:p>
            <a:r>
              <a:rPr lang="en" dirty="0"/>
              <a:t>Proposed Infrastructure 2 – Within ALCF Network</a:t>
            </a:r>
          </a:p>
        </p:txBody>
      </p:sp>
      <p:sp>
        <p:nvSpPr>
          <p:cNvPr id="217" name="TextBox 216">
            <a:extLst>
              <a:ext uri="{FF2B5EF4-FFF2-40B4-BE49-F238E27FC236}">
                <a16:creationId xmlns:a16="http://schemas.microsoft.com/office/drawing/2014/main" id="{96B9CFA3-963C-C9A0-67C5-2F54021706CB}"/>
              </a:ext>
            </a:extLst>
          </p:cNvPr>
          <p:cNvSpPr txBox="1"/>
          <p:nvPr/>
        </p:nvSpPr>
        <p:spPr>
          <a:xfrm>
            <a:off x="369261" y="539461"/>
            <a:ext cx="75483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900" dirty="0"/>
              <a:t>User uses climate data portal to interact with the data with ALCF credentials.</a:t>
            </a:r>
          </a:p>
          <a:p>
            <a:pPr marL="171450" indent="-171450">
              <a:buFont typeface="Wingdings"/>
              <a:buChar char="§"/>
            </a:pPr>
            <a:r>
              <a:rPr lang="en-US" sz="900" dirty="0"/>
              <a:t>API/UI server captures user requests and submits the request to Polaris compute node through </a:t>
            </a:r>
            <a:r>
              <a:rPr lang="en-US" sz="900" dirty="0" err="1"/>
              <a:t>FuncX</a:t>
            </a:r>
            <a:r>
              <a:rPr lang="en-US" sz="900" dirty="0"/>
              <a:t>. </a:t>
            </a:r>
            <a:r>
              <a:rPr lang="en-US" sz="900" dirty="0" err="1"/>
              <a:t>FuncX</a:t>
            </a:r>
            <a:r>
              <a:rPr lang="en-US" sz="900" dirty="0"/>
              <a:t> is the agent to interact with the compute nodes. It takes in requests, launches the services with ansible, processes the query and returns the processed data back to the UI/</a:t>
            </a:r>
            <a:r>
              <a:rPr lang="en-US" sz="900" dirty="0" err="1"/>
              <a:t>Geoserver</a:t>
            </a:r>
            <a:r>
              <a:rPr lang="en-US" sz="900" dirty="0"/>
              <a:t> within ALCF network</a:t>
            </a:r>
            <a:endParaRPr lang="en-US" dirty="0" err="1"/>
          </a:p>
        </p:txBody>
      </p:sp>
      <p:sp>
        <p:nvSpPr>
          <p:cNvPr id="219" name="TextBox 218">
            <a:extLst>
              <a:ext uri="{FF2B5EF4-FFF2-40B4-BE49-F238E27FC236}">
                <a16:creationId xmlns:a16="http://schemas.microsoft.com/office/drawing/2014/main" id="{965855F3-CC51-46FC-99C2-7D0A5F88138E}"/>
              </a:ext>
            </a:extLst>
          </p:cNvPr>
          <p:cNvSpPr txBox="1"/>
          <p:nvPr/>
        </p:nvSpPr>
        <p:spPr>
          <a:xfrm>
            <a:off x="203337" y="3216613"/>
            <a:ext cx="359111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000" dirty="0"/>
              <a:t>The Job submission script brings up the nodes with the required services. Processes the query and stores results in a shared file system. The system remains up as long as the wall time has not ended</a:t>
            </a:r>
          </a:p>
          <a:p>
            <a:pPr marL="228600" indent="-228600">
              <a:buAutoNum type="arabicPeriod"/>
            </a:pPr>
            <a:r>
              <a:rPr lang="en-US" sz="1000" dirty="0"/>
              <a:t>Users use RESTAPI/Python API to interact with processed data </a:t>
            </a:r>
            <a:endParaRPr lang="en-US" dirty="0"/>
          </a:p>
          <a:p>
            <a:pPr marL="228600" indent="-228600">
              <a:buAutoNum type="arabicPeriod"/>
            </a:pPr>
            <a:r>
              <a:rPr lang="en-US" sz="1000" dirty="0"/>
              <a:t>Users can also view results of the processed data with </a:t>
            </a:r>
            <a:r>
              <a:rPr lang="en-US" sz="1000" dirty="0" err="1"/>
              <a:t>UI+backend</a:t>
            </a:r>
            <a:endParaRPr lang="en-US" sz="1000" dirty="0"/>
          </a:p>
        </p:txBody>
      </p:sp>
      <p:pic>
        <p:nvPicPr>
          <p:cNvPr id="221" name="Graphic 14" descr="Server with solid fill">
            <a:extLst>
              <a:ext uri="{FF2B5EF4-FFF2-40B4-BE49-F238E27FC236}">
                <a16:creationId xmlns:a16="http://schemas.microsoft.com/office/drawing/2014/main" id="{95C96111-DF48-8783-EA2D-C5D399504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54575" y="2160507"/>
            <a:ext cx="457200" cy="457200"/>
          </a:xfrm>
          <a:prstGeom prst="rect">
            <a:avLst/>
          </a:prstGeom>
        </p:spPr>
      </p:pic>
      <p:sp>
        <p:nvSpPr>
          <p:cNvPr id="223" name="TextBox 26">
            <a:extLst>
              <a:ext uri="{FF2B5EF4-FFF2-40B4-BE49-F238E27FC236}">
                <a16:creationId xmlns:a16="http://schemas.microsoft.com/office/drawing/2014/main" id="{0C23F6C7-D8BD-246E-4C09-97D968255611}"/>
              </a:ext>
            </a:extLst>
          </p:cNvPr>
          <p:cNvSpPr txBox="1"/>
          <p:nvPr/>
        </p:nvSpPr>
        <p:spPr>
          <a:xfrm>
            <a:off x="8024701" y="2544332"/>
            <a:ext cx="842232"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Upload API</a:t>
            </a:r>
            <a:endParaRPr lang="en-US" sz="800" b="1" baseline="30000">
              <a:solidFill>
                <a:srgbClr val="595959"/>
              </a:solidFill>
              <a:latin typeface="Arial"/>
              <a:cs typeface="Arial"/>
            </a:endParaRPr>
          </a:p>
        </p:txBody>
      </p:sp>
      <p:pic>
        <p:nvPicPr>
          <p:cNvPr id="225" name="Graphic 14" descr="Server with solid fill">
            <a:extLst>
              <a:ext uri="{FF2B5EF4-FFF2-40B4-BE49-F238E27FC236}">
                <a16:creationId xmlns:a16="http://schemas.microsoft.com/office/drawing/2014/main" id="{4D8462EE-523E-E0A3-6E67-67B996C9FC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81209" y="1819629"/>
            <a:ext cx="457200" cy="457200"/>
          </a:xfrm>
          <a:prstGeom prst="rect">
            <a:avLst/>
          </a:prstGeom>
        </p:spPr>
      </p:pic>
      <p:sp>
        <p:nvSpPr>
          <p:cNvPr id="226" name="TextBox 26">
            <a:extLst>
              <a:ext uri="{FF2B5EF4-FFF2-40B4-BE49-F238E27FC236}">
                <a16:creationId xmlns:a16="http://schemas.microsoft.com/office/drawing/2014/main" id="{51E5AD85-313A-8062-2CFD-21CED5F0B8AA}"/>
              </a:ext>
            </a:extLst>
          </p:cNvPr>
          <p:cNvSpPr txBox="1"/>
          <p:nvPr/>
        </p:nvSpPr>
        <p:spPr>
          <a:xfrm>
            <a:off x="4186198" y="2242706"/>
            <a:ext cx="842232"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err="1">
                <a:solidFill>
                  <a:srgbClr val="595959"/>
                </a:solidFill>
                <a:latin typeface="Arial"/>
                <a:cs typeface="Arial"/>
              </a:rPr>
              <a:t>Geoserver</a:t>
            </a:r>
            <a:endParaRPr lang="en-US">
              <a:latin typeface="Arial"/>
              <a:cs typeface="Arial"/>
            </a:endParaRPr>
          </a:p>
        </p:txBody>
      </p:sp>
      <p:sp>
        <p:nvSpPr>
          <p:cNvPr id="228" name="Rectangle: Rounded Corners 227">
            <a:extLst>
              <a:ext uri="{FF2B5EF4-FFF2-40B4-BE49-F238E27FC236}">
                <a16:creationId xmlns:a16="http://schemas.microsoft.com/office/drawing/2014/main" id="{6B85B0DC-25D7-BDC0-45EC-35C9F6EA34F1}"/>
              </a:ext>
            </a:extLst>
          </p:cNvPr>
          <p:cNvSpPr/>
          <p:nvPr/>
        </p:nvSpPr>
        <p:spPr>
          <a:xfrm>
            <a:off x="3941618" y="1032164"/>
            <a:ext cx="5156489" cy="379701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sp>
        <p:nvSpPr>
          <p:cNvPr id="231" name="TextBox 230">
            <a:extLst>
              <a:ext uri="{FF2B5EF4-FFF2-40B4-BE49-F238E27FC236}">
                <a16:creationId xmlns:a16="http://schemas.microsoft.com/office/drawing/2014/main" id="{7979571F-6E3B-1EB8-7D5C-1060AE83F54A}"/>
              </a:ext>
            </a:extLst>
          </p:cNvPr>
          <p:cNvSpPr txBox="1"/>
          <p:nvPr/>
        </p:nvSpPr>
        <p:spPr>
          <a:xfrm>
            <a:off x="6201640" y="1083252"/>
            <a:ext cx="7516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ALCF</a:t>
            </a:r>
          </a:p>
        </p:txBody>
      </p:sp>
      <p:pic>
        <p:nvPicPr>
          <p:cNvPr id="4" name="Picture 215">
            <a:extLst>
              <a:ext uri="{FF2B5EF4-FFF2-40B4-BE49-F238E27FC236}">
                <a16:creationId xmlns:a16="http://schemas.microsoft.com/office/drawing/2014/main" id="{35737EAF-C273-339C-E9DC-FC901FE7D1FD}"/>
              </a:ext>
            </a:extLst>
          </p:cNvPr>
          <p:cNvPicPr>
            <a:picLocks noChangeAspect="1"/>
          </p:cNvPicPr>
          <p:nvPr/>
        </p:nvPicPr>
        <p:blipFill>
          <a:blip r:embed="rId10"/>
          <a:stretch>
            <a:fillRect/>
          </a:stretch>
        </p:blipFill>
        <p:spPr>
          <a:xfrm>
            <a:off x="4936409" y="2279583"/>
            <a:ext cx="182034" cy="370599"/>
          </a:xfrm>
          <a:prstGeom prst="rect">
            <a:avLst/>
          </a:prstGeom>
        </p:spPr>
      </p:pic>
      <p:sp>
        <p:nvSpPr>
          <p:cNvPr id="8" name="TextBox 26">
            <a:extLst>
              <a:ext uri="{FF2B5EF4-FFF2-40B4-BE49-F238E27FC236}">
                <a16:creationId xmlns:a16="http://schemas.microsoft.com/office/drawing/2014/main" id="{81E4ACA4-F112-1CAF-F00C-35183D0BE4FE}"/>
              </a:ext>
            </a:extLst>
          </p:cNvPr>
          <p:cNvSpPr txBox="1"/>
          <p:nvPr/>
        </p:nvSpPr>
        <p:spPr>
          <a:xfrm>
            <a:off x="4696923" y="2620689"/>
            <a:ext cx="738323"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latin typeface="Arial"/>
                <a:cs typeface="Arial"/>
              </a:rPr>
              <a:t>FUNCX</a:t>
            </a:r>
            <a:endParaRPr lang="en-US" b="1">
              <a:latin typeface="Arial"/>
              <a:cs typeface="Arial"/>
            </a:endParaRPr>
          </a:p>
        </p:txBody>
      </p:sp>
    </p:spTree>
    <p:extLst>
      <p:ext uri="{BB962C8B-B14F-4D97-AF65-F5344CB8AC3E}">
        <p14:creationId xmlns:p14="http://schemas.microsoft.com/office/powerpoint/2010/main" val="22196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2"/>
          <p:cNvSpPr txBox="1">
            <a:spLocks noGrp="1"/>
          </p:cNvSpPr>
          <p:nvPr>
            <p:ph type="title"/>
          </p:nvPr>
        </p:nvSpPr>
        <p:spPr>
          <a:xfrm>
            <a:off x="542588" y="45245"/>
            <a:ext cx="8172900" cy="441900"/>
          </a:xfrm>
          <a:prstGeom prst="rect">
            <a:avLst/>
          </a:prstGeom>
        </p:spPr>
        <p:txBody>
          <a:bodyPr spcFirstLastPara="1" wrap="square" lIns="68575" tIns="34275" rIns="68575" bIns="34275" anchor="ctr" anchorCtr="0">
            <a:normAutofit/>
          </a:bodyPr>
          <a:lstStyle/>
          <a:p>
            <a:r>
              <a:rPr lang="en" dirty="0"/>
              <a:t>Questions</a:t>
            </a:r>
          </a:p>
        </p:txBody>
      </p:sp>
      <p:sp>
        <p:nvSpPr>
          <p:cNvPr id="2" name="TextBox 1">
            <a:extLst>
              <a:ext uri="{FF2B5EF4-FFF2-40B4-BE49-F238E27FC236}">
                <a16:creationId xmlns:a16="http://schemas.microsoft.com/office/drawing/2014/main" id="{50633BAD-9C3C-7CD8-4534-2A2310644F50}"/>
              </a:ext>
            </a:extLst>
          </p:cNvPr>
          <p:cNvSpPr txBox="1"/>
          <p:nvPr/>
        </p:nvSpPr>
        <p:spPr>
          <a:xfrm>
            <a:off x="507807" y="595745"/>
            <a:ext cx="804333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Questions (IBM)</a:t>
            </a:r>
          </a:p>
          <a:p>
            <a:pPr marL="285750" indent="-285750">
              <a:buChar char="•"/>
            </a:pPr>
            <a:r>
              <a:rPr lang="en-US" dirty="0"/>
              <a:t>Do the UI portals have integrations with OpenID and/or Oauth2.0 for authentication/authorization</a:t>
            </a:r>
          </a:p>
          <a:p>
            <a:pPr marL="285750" indent="-285750">
              <a:buChar char="•"/>
            </a:pPr>
            <a:r>
              <a:rPr lang="en-US" dirty="0"/>
              <a:t>Can the portal be read only i.e. no uploads and no processing – just visualize canned data</a:t>
            </a:r>
          </a:p>
          <a:p>
            <a:pPr marL="285750" indent="-285750">
              <a:buChar char="•"/>
            </a:pPr>
            <a:r>
              <a:rPr lang="en-US" dirty="0"/>
              <a:t>Can users API requests be wrapped with </a:t>
            </a:r>
            <a:r>
              <a:rPr lang="en-US" dirty="0" err="1"/>
              <a:t>FuncX</a:t>
            </a:r>
            <a:r>
              <a:rPr lang="en-US" dirty="0"/>
              <a:t> (to be discovered). Does it need code change?</a:t>
            </a:r>
          </a:p>
          <a:p>
            <a:pPr marL="285750" indent="-285750">
              <a:buChar char="•"/>
            </a:pPr>
            <a:r>
              <a:rPr lang="en-US" dirty="0"/>
              <a:t>In case we do not go with centralized portal - Can we have individual users running portals locally by connecting to the backend (</a:t>
            </a:r>
            <a:r>
              <a:rPr lang="en-US" dirty="0" err="1"/>
              <a:t>Geoserver</a:t>
            </a:r>
            <a:r>
              <a:rPr lang="en-US" dirty="0"/>
              <a:t>) </a:t>
            </a:r>
          </a:p>
          <a:p>
            <a:pPr marL="285750" indent="-285750">
              <a:buChar char="•"/>
            </a:pPr>
            <a:r>
              <a:rPr lang="en-US" dirty="0"/>
              <a:t>Can all services run without </a:t>
            </a:r>
            <a:r>
              <a:rPr lang="en-US" dirty="0" err="1"/>
              <a:t>sudo</a:t>
            </a:r>
            <a:r>
              <a:rPr lang="en-US" dirty="0"/>
              <a:t>? Can ansible run without </a:t>
            </a:r>
            <a:r>
              <a:rPr lang="en-US" dirty="0" err="1"/>
              <a:t>sudo</a:t>
            </a:r>
            <a:endParaRPr lang="en-US" dirty="0"/>
          </a:p>
          <a:p>
            <a:pPr marL="285750" indent="-285750">
              <a:buChar char="•"/>
            </a:pPr>
            <a:r>
              <a:rPr lang="en-US" dirty="0"/>
              <a:t>Time to bring up the services (Latency issues?)</a:t>
            </a:r>
          </a:p>
          <a:p>
            <a:pPr marL="285750" indent="-285750">
              <a:buChar char="•"/>
            </a:pPr>
            <a:r>
              <a:rPr lang="en-US" dirty="0"/>
              <a:t>How does Hadoop/</a:t>
            </a:r>
            <a:r>
              <a:rPr lang="en-US" dirty="0" err="1"/>
              <a:t>Hbase</a:t>
            </a:r>
            <a:r>
              <a:rPr lang="en-US" dirty="0"/>
              <a:t> run with Lustre (Shared file system) - Any issues</a:t>
            </a:r>
          </a:p>
          <a:p>
            <a:pPr marL="285750" indent="-285750">
              <a:buChar char="•"/>
            </a:pPr>
            <a:endParaRPr lang="en-US" dirty="0"/>
          </a:p>
          <a:p>
            <a:pPr marL="285750" indent="-285750">
              <a:buChar char="•"/>
            </a:pPr>
            <a:endParaRPr lang="en-US" dirty="0"/>
          </a:p>
          <a:p>
            <a:pPr marL="285750" indent="-285750">
              <a:buChar char="•"/>
            </a:pPr>
            <a:endParaRPr lang="en-US" dirty="0"/>
          </a:p>
        </p:txBody>
      </p:sp>
      <p:sp>
        <p:nvSpPr>
          <p:cNvPr id="3" name="TextBox 2">
            <a:extLst>
              <a:ext uri="{FF2B5EF4-FFF2-40B4-BE49-F238E27FC236}">
                <a16:creationId xmlns:a16="http://schemas.microsoft.com/office/drawing/2014/main" id="{D337DD9C-4719-EC41-F717-B58CC368FC24}"/>
              </a:ext>
            </a:extLst>
          </p:cNvPr>
          <p:cNvSpPr txBox="1"/>
          <p:nvPr/>
        </p:nvSpPr>
        <p:spPr>
          <a:xfrm>
            <a:off x="480025" y="3180298"/>
            <a:ext cx="8043333"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Questions (Internal)</a:t>
            </a:r>
          </a:p>
          <a:p>
            <a:pPr marL="285750" indent="-285750">
              <a:buChar char="•"/>
            </a:pPr>
            <a:r>
              <a:rPr lang="en-US" dirty="0"/>
              <a:t>Do we want only users with ALCF credentials to access the portal? Do we want a centralized service?</a:t>
            </a:r>
          </a:p>
          <a:p>
            <a:pPr marL="285750" indent="-285750">
              <a:buChar char="•"/>
            </a:pPr>
            <a:r>
              <a:rPr lang="en-US" dirty="0"/>
              <a:t>Latency issues, bring up time of all services and eventual time to response through dedicated queues?</a:t>
            </a:r>
          </a:p>
          <a:p>
            <a:pPr marL="285750" indent="-285750">
              <a:buChar char="•"/>
            </a:pPr>
            <a:r>
              <a:rPr lang="en-US" dirty="0"/>
              <a:t>Can we cleanly stop services when bringing down nodes (avoid data corruption)</a:t>
            </a:r>
          </a:p>
          <a:p>
            <a:pPr marL="285750" indent="-285750">
              <a:buChar char="•"/>
            </a:pPr>
            <a:r>
              <a:rPr lang="en-US" dirty="0"/>
              <a:t>Do we have artefact vulnerability scanning</a:t>
            </a:r>
          </a:p>
        </p:txBody>
      </p:sp>
    </p:spTree>
    <p:extLst>
      <p:ext uri="{BB962C8B-B14F-4D97-AF65-F5344CB8AC3E}">
        <p14:creationId xmlns:p14="http://schemas.microsoft.com/office/powerpoint/2010/main" val="3969486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05" name="Rectangle 204">
            <a:extLst>
              <a:ext uri="{FF2B5EF4-FFF2-40B4-BE49-F238E27FC236}">
                <a16:creationId xmlns:a16="http://schemas.microsoft.com/office/drawing/2014/main" id="{5A5BAA25-A217-101D-6BF5-0B6664F79C8F}"/>
              </a:ext>
            </a:extLst>
          </p:cNvPr>
          <p:cNvSpPr/>
          <p:nvPr/>
        </p:nvSpPr>
        <p:spPr>
          <a:xfrm>
            <a:off x="5968781" y="580944"/>
            <a:ext cx="2362200" cy="151177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224" name="Google Shape;224;p42"/>
          <p:cNvSpPr txBox="1">
            <a:spLocks noGrp="1"/>
          </p:cNvSpPr>
          <p:nvPr>
            <p:ph type="title"/>
          </p:nvPr>
        </p:nvSpPr>
        <p:spPr>
          <a:xfrm>
            <a:off x="542588" y="45245"/>
            <a:ext cx="8172900" cy="441900"/>
          </a:xfrm>
          <a:prstGeom prst="rect">
            <a:avLst/>
          </a:prstGeom>
        </p:spPr>
        <p:txBody>
          <a:bodyPr spcFirstLastPara="1" wrap="square" lIns="68575" tIns="34275" rIns="68575" bIns="34275" anchor="ctr" anchorCtr="0">
            <a:normAutofit/>
          </a:bodyPr>
          <a:lstStyle/>
          <a:p>
            <a:r>
              <a:rPr lang="en" dirty="0"/>
              <a:t>ALCF Current Infrastructure</a:t>
            </a:r>
            <a:endParaRPr lang="en-US"/>
          </a:p>
        </p:txBody>
      </p:sp>
      <p:pic>
        <p:nvPicPr>
          <p:cNvPr id="2" name="Graphic 2" descr="Laptop with solid fill">
            <a:extLst>
              <a:ext uri="{FF2B5EF4-FFF2-40B4-BE49-F238E27FC236}">
                <a16:creationId xmlns:a16="http://schemas.microsoft.com/office/drawing/2014/main" id="{785193CE-DF0C-2154-2A3A-7991B9D1C5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26" y="1560149"/>
            <a:ext cx="561374" cy="521272"/>
          </a:xfrm>
          <a:prstGeom prst="rect">
            <a:avLst/>
          </a:prstGeom>
        </p:spPr>
      </p:pic>
      <p:sp>
        <p:nvSpPr>
          <p:cNvPr id="3" name="TextBox 2">
            <a:extLst>
              <a:ext uri="{FF2B5EF4-FFF2-40B4-BE49-F238E27FC236}">
                <a16:creationId xmlns:a16="http://schemas.microsoft.com/office/drawing/2014/main" id="{C499AF7D-ED5A-702A-337E-BA6C5E1052C3}"/>
              </a:ext>
            </a:extLst>
          </p:cNvPr>
          <p:cNvSpPr txBox="1"/>
          <p:nvPr/>
        </p:nvSpPr>
        <p:spPr>
          <a:xfrm>
            <a:off x="342093" y="3094130"/>
            <a:ext cx="859878" cy="215444"/>
          </a:xfrm>
          <a:prstGeom prst="rect">
            <a:avLst/>
          </a:prstGeom>
          <a:noFill/>
        </p:spPr>
        <p:txBody>
          <a:bodyPr wrap="square" lIns="91440" tIns="45720" rIns="91440" bIns="45720" rtlCol="0" anchor="t">
            <a:spAutoFit/>
          </a:bodyPr>
          <a:lstStyle/>
          <a:p>
            <a:pPr algn="ctr" defTabSz="685983"/>
            <a:r>
              <a:rPr lang="en-US" sz="800" b="1" kern="1200" dirty="0">
                <a:ea typeface="+mn-ea"/>
              </a:rPr>
              <a:t>Users</a:t>
            </a:r>
          </a:p>
        </p:txBody>
      </p:sp>
      <p:cxnSp>
        <p:nvCxnSpPr>
          <p:cNvPr id="4" name="Straight Arrow Connector 3">
            <a:extLst>
              <a:ext uri="{FF2B5EF4-FFF2-40B4-BE49-F238E27FC236}">
                <a16:creationId xmlns:a16="http://schemas.microsoft.com/office/drawing/2014/main" id="{4F000C07-60C7-A958-9811-73CF65EB116E}"/>
              </a:ext>
            </a:extLst>
          </p:cNvPr>
          <p:cNvCxnSpPr/>
          <p:nvPr/>
        </p:nvCxnSpPr>
        <p:spPr>
          <a:xfrm flipV="1">
            <a:off x="1283439" y="1644945"/>
            <a:ext cx="1279812" cy="13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340723D-3D0D-35AD-92AF-52D5AEAB30A5}"/>
              </a:ext>
            </a:extLst>
          </p:cNvPr>
          <p:cNvSpPr txBox="1"/>
          <p:nvPr/>
        </p:nvSpPr>
        <p:spPr>
          <a:xfrm>
            <a:off x="1351845" y="1726723"/>
            <a:ext cx="1143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SSH using ALCF credentials</a:t>
            </a:r>
          </a:p>
        </p:txBody>
      </p:sp>
      <p:sp>
        <p:nvSpPr>
          <p:cNvPr id="9" name="Rectangle 8">
            <a:extLst>
              <a:ext uri="{FF2B5EF4-FFF2-40B4-BE49-F238E27FC236}">
                <a16:creationId xmlns:a16="http://schemas.microsoft.com/office/drawing/2014/main" id="{0C3BFD1B-565A-C429-8717-BB1AAFD02566}"/>
              </a:ext>
            </a:extLst>
          </p:cNvPr>
          <p:cNvSpPr/>
          <p:nvPr/>
        </p:nvSpPr>
        <p:spPr>
          <a:xfrm>
            <a:off x="2551996" y="744591"/>
            <a:ext cx="685801" cy="2023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pic>
        <p:nvPicPr>
          <p:cNvPr id="27" name="Picture 26" descr="Server-icon.png">
            <a:extLst>
              <a:ext uri="{FF2B5EF4-FFF2-40B4-BE49-F238E27FC236}">
                <a16:creationId xmlns:a16="http://schemas.microsoft.com/office/drawing/2014/main" id="{29F2CC98-8713-9D08-C107-2B02D3D93312}"/>
              </a:ext>
            </a:extLst>
          </p:cNvPr>
          <p:cNvPicPr>
            <a:picLocks noChangeAspect="1"/>
          </p:cNvPicPr>
          <p:nvPr/>
        </p:nvPicPr>
        <p:blipFill>
          <a:blip r:embed="rId5"/>
          <a:stretch>
            <a:fillRect/>
          </a:stretch>
        </p:blipFill>
        <p:spPr>
          <a:xfrm>
            <a:off x="6065570" y="737863"/>
            <a:ext cx="568808" cy="471632"/>
          </a:xfrm>
          <a:prstGeom prst="rect">
            <a:avLst/>
          </a:prstGeom>
        </p:spPr>
      </p:pic>
      <p:pic>
        <p:nvPicPr>
          <p:cNvPr id="59" name="Graphic 2" descr="Laptop with solid fill">
            <a:extLst>
              <a:ext uri="{FF2B5EF4-FFF2-40B4-BE49-F238E27FC236}">
                <a16:creationId xmlns:a16="http://schemas.microsoft.com/office/drawing/2014/main" id="{3BA0F7EC-19AF-7D4B-124D-F2DE0F7EF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26" y="1039449"/>
            <a:ext cx="561374" cy="521272"/>
          </a:xfrm>
          <a:prstGeom prst="rect">
            <a:avLst/>
          </a:prstGeom>
        </p:spPr>
      </p:pic>
      <p:pic>
        <p:nvPicPr>
          <p:cNvPr id="60" name="Graphic 2" descr="Laptop with solid fill">
            <a:extLst>
              <a:ext uri="{FF2B5EF4-FFF2-40B4-BE49-F238E27FC236}">
                <a16:creationId xmlns:a16="http://schemas.microsoft.com/office/drawing/2014/main" id="{FEA2D20B-1EF7-494D-53A7-4125529E5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25" y="2046982"/>
            <a:ext cx="561374" cy="521272"/>
          </a:xfrm>
          <a:prstGeom prst="rect">
            <a:avLst/>
          </a:prstGeom>
        </p:spPr>
      </p:pic>
      <p:pic>
        <p:nvPicPr>
          <p:cNvPr id="61" name="Graphic 2" descr="Laptop with solid fill">
            <a:extLst>
              <a:ext uri="{FF2B5EF4-FFF2-40B4-BE49-F238E27FC236}">
                <a16:creationId xmlns:a16="http://schemas.microsoft.com/office/drawing/2014/main" id="{1AE9DA9E-075E-169C-4687-4D34C3B93C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126" y="2567682"/>
            <a:ext cx="561374" cy="521272"/>
          </a:xfrm>
          <a:prstGeom prst="rect">
            <a:avLst/>
          </a:prstGeom>
        </p:spPr>
      </p:pic>
      <p:sp>
        <p:nvSpPr>
          <p:cNvPr id="62" name="Rectangle 61">
            <a:extLst>
              <a:ext uri="{FF2B5EF4-FFF2-40B4-BE49-F238E27FC236}">
                <a16:creationId xmlns:a16="http://schemas.microsoft.com/office/drawing/2014/main" id="{16660DDA-D1C8-96D7-35AB-4DAE3E7D806A}"/>
              </a:ext>
            </a:extLst>
          </p:cNvPr>
          <p:cNvSpPr/>
          <p:nvPr/>
        </p:nvSpPr>
        <p:spPr>
          <a:xfrm>
            <a:off x="444623" y="1021829"/>
            <a:ext cx="685801" cy="2023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63" name="Right Bracket 62">
            <a:extLst>
              <a:ext uri="{FF2B5EF4-FFF2-40B4-BE49-F238E27FC236}">
                <a16:creationId xmlns:a16="http://schemas.microsoft.com/office/drawing/2014/main" id="{1E2779FD-7452-FC72-1125-247CB407F269}"/>
              </a:ext>
            </a:extLst>
          </p:cNvPr>
          <p:cNvSpPr/>
          <p:nvPr/>
        </p:nvSpPr>
        <p:spPr>
          <a:xfrm>
            <a:off x="1214728" y="1213433"/>
            <a:ext cx="71966" cy="914400"/>
          </a:xfrm>
          <a:prstGeom prst="rightBracket">
            <a:avLst/>
          </a:prstGeom>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en-US" dirty="0">
              <a:cs typeface="Arial"/>
            </a:endParaRPr>
          </a:p>
        </p:txBody>
      </p:sp>
      <p:sp>
        <p:nvSpPr>
          <p:cNvPr id="23" name="Rectangle 22">
            <a:extLst>
              <a:ext uri="{FF2B5EF4-FFF2-40B4-BE49-F238E27FC236}">
                <a16:creationId xmlns:a16="http://schemas.microsoft.com/office/drawing/2014/main" id="{083E28F5-0C3D-CC64-86B1-87B3A8B371D7}"/>
              </a:ext>
            </a:extLst>
          </p:cNvPr>
          <p:cNvSpPr/>
          <p:nvPr/>
        </p:nvSpPr>
        <p:spPr>
          <a:xfrm>
            <a:off x="6189588" y="2459966"/>
            <a:ext cx="2076451" cy="13256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25" name="TextBox 24">
            <a:extLst>
              <a:ext uri="{FF2B5EF4-FFF2-40B4-BE49-F238E27FC236}">
                <a16:creationId xmlns:a16="http://schemas.microsoft.com/office/drawing/2014/main" id="{D272A205-EFC4-DC05-4E1B-332EC9188C14}"/>
              </a:ext>
            </a:extLst>
          </p:cNvPr>
          <p:cNvSpPr txBox="1"/>
          <p:nvPr/>
        </p:nvSpPr>
        <p:spPr>
          <a:xfrm>
            <a:off x="6428752" y="3806455"/>
            <a:ext cx="2076451" cy="338554"/>
          </a:xfrm>
          <a:prstGeom prst="rect">
            <a:avLst/>
          </a:prstGeom>
          <a:noFill/>
        </p:spPr>
        <p:txBody>
          <a:bodyPr wrap="square" lIns="91440" tIns="45720" rIns="91440" bIns="45720" rtlCol="0" anchor="t">
            <a:spAutoFit/>
          </a:bodyPr>
          <a:lstStyle/>
          <a:p>
            <a:pPr algn="ctr" defTabSz="685983"/>
            <a:r>
              <a:rPr lang="en-US" sz="800" b="1" kern="1200" dirty="0">
                <a:ea typeface="+mn-ea"/>
              </a:rPr>
              <a:t>Storage nodes ( Shared File System </a:t>
            </a:r>
            <a:r>
              <a:rPr lang="en-US" sz="800" b="1" kern="1200" dirty="0" err="1">
                <a:ea typeface="+mn-ea"/>
              </a:rPr>
              <a:t>Lustre</a:t>
            </a:r>
            <a:r>
              <a:rPr lang="en-US" sz="800" b="1" kern="1200" dirty="0">
                <a:ea typeface="+mn-ea"/>
              </a:rPr>
              <a:t>)</a:t>
            </a:r>
          </a:p>
        </p:txBody>
      </p:sp>
      <p:sp>
        <p:nvSpPr>
          <p:cNvPr id="33" name="TextBox 32">
            <a:extLst>
              <a:ext uri="{FF2B5EF4-FFF2-40B4-BE49-F238E27FC236}">
                <a16:creationId xmlns:a16="http://schemas.microsoft.com/office/drawing/2014/main" id="{3D8FA96F-88D1-BCDF-BB14-FFC910131F1F}"/>
              </a:ext>
            </a:extLst>
          </p:cNvPr>
          <p:cNvSpPr txBox="1"/>
          <p:nvPr/>
        </p:nvSpPr>
        <p:spPr>
          <a:xfrm>
            <a:off x="4726778" y="2292361"/>
            <a:ext cx="1744133" cy="215444"/>
          </a:xfrm>
          <a:prstGeom prst="rect">
            <a:avLst/>
          </a:prstGeom>
          <a:noFill/>
        </p:spPr>
        <p:txBody>
          <a:bodyPr wrap="square" lIns="91440" tIns="45720" rIns="91440" bIns="45720" rtlCol="0" anchor="t">
            <a:spAutoFit/>
          </a:bodyPr>
          <a:lstStyle/>
          <a:p>
            <a:pPr algn="ctr" defTabSz="685983"/>
            <a:r>
              <a:rPr lang="en-US" sz="800" b="1" kern="1200" dirty="0">
                <a:ea typeface="+mn-ea"/>
              </a:rPr>
              <a:t>Slingshot 10/11 network</a:t>
            </a:r>
          </a:p>
        </p:txBody>
      </p:sp>
      <p:sp>
        <p:nvSpPr>
          <p:cNvPr id="44" name="Arrow: Left-Right 43">
            <a:extLst>
              <a:ext uri="{FF2B5EF4-FFF2-40B4-BE49-F238E27FC236}">
                <a16:creationId xmlns:a16="http://schemas.microsoft.com/office/drawing/2014/main" id="{C824027F-F62F-F5ED-C799-429183797023}"/>
              </a:ext>
            </a:extLst>
          </p:cNvPr>
          <p:cNvSpPr/>
          <p:nvPr/>
        </p:nvSpPr>
        <p:spPr>
          <a:xfrm>
            <a:off x="4962963" y="2212452"/>
            <a:ext cx="3340099" cy="1016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46" name="Arrow: Up-Down 45">
            <a:extLst>
              <a:ext uri="{FF2B5EF4-FFF2-40B4-BE49-F238E27FC236}">
                <a16:creationId xmlns:a16="http://schemas.microsoft.com/office/drawing/2014/main" id="{A74C149C-A1FE-74C1-6DD8-AA1EAC458846}"/>
              </a:ext>
            </a:extLst>
          </p:cNvPr>
          <p:cNvSpPr/>
          <p:nvPr/>
        </p:nvSpPr>
        <p:spPr>
          <a:xfrm flipH="1">
            <a:off x="6377532" y="2091168"/>
            <a:ext cx="110260" cy="35454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49" name="Arrow: Up-Down 48">
            <a:extLst>
              <a:ext uri="{FF2B5EF4-FFF2-40B4-BE49-F238E27FC236}">
                <a16:creationId xmlns:a16="http://schemas.microsoft.com/office/drawing/2014/main" id="{A7083D72-656F-E643-D7F5-CCD24583BBE4}"/>
              </a:ext>
            </a:extLst>
          </p:cNvPr>
          <p:cNvSpPr/>
          <p:nvPr/>
        </p:nvSpPr>
        <p:spPr>
          <a:xfrm flipH="1">
            <a:off x="7063333" y="2091168"/>
            <a:ext cx="110260" cy="34588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5" name="Arrow: Up-Down 54">
            <a:extLst>
              <a:ext uri="{FF2B5EF4-FFF2-40B4-BE49-F238E27FC236}">
                <a16:creationId xmlns:a16="http://schemas.microsoft.com/office/drawing/2014/main" id="{636F2EAC-9209-2D0C-C887-C153B4A3F1C7}"/>
              </a:ext>
            </a:extLst>
          </p:cNvPr>
          <p:cNvSpPr/>
          <p:nvPr/>
        </p:nvSpPr>
        <p:spPr>
          <a:xfrm flipH="1">
            <a:off x="7681399" y="2091168"/>
            <a:ext cx="101601" cy="35454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7" name="TextBox 26">
            <a:extLst>
              <a:ext uri="{FF2B5EF4-FFF2-40B4-BE49-F238E27FC236}">
                <a16:creationId xmlns:a16="http://schemas.microsoft.com/office/drawing/2014/main" id="{8D72AC39-FC2C-5578-DD7A-0434DC4E942F}"/>
              </a:ext>
            </a:extLst>
          </p:cNvPr>
          <p:cNvSpPr txBox="1"/>
          <p:nvPr/>
        </p:nvSpPr>
        <p:spPr>
          <a:xfrm>
            <a:off x="6261134" y="3558670"/>
            <a:ext cx="2020105"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Metadata, Vector data, raster data </a:t>
            </a:r>
            <a:r>
              <a:rPr lang="en-US" sz="800" b="1" dirty="0" err="1">
                <a:solidFill>
                  <a:srgbClr val="595959"/>
                </a:solidFill>
                <a:latin typeface="Arial"/>
                <a:cs typeface="Arial"/>
              </a:rPr>
              <a:t>etc</a:t>
            </a:r>
            <a:endParaRPr lang="en-US" sz="800" b="1">
              <a:solidFill>
                <a:srgbClr val="595959"/>
              </a:solidFill>
              <a:latin typeface="Arial"/>
              <a:cs typeface="Arial"/>
            </a:endParaRPr>
          </a:p>
        </p:txBody>
      </p:sp>
      <p:pic>
        <p:nvPicPr>
          <p:cNvPr id="192" name="Graphic 38" descr="Server with solid fill">
            <a:extLst>
              <a:ext uri="{FF2B5EF4-FFF2-40B4-BE49-F238E27FC236}">
                <a16:creationId xmlns:a16="http://schemas.microsoft.com/office/drawing/2014/main" id="{E33927DF-564B-CB27-7CE5-4F27C93E53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41169" y="2566181"/>
            <a:ext cx="457200" cy="457200"/>
          </a:xfrm>
          <a:prstGeom prst="rect">
            <a:avLst/>
          </a:prstGeom>
        </p:spPr>
      </p:pic>
      <p:pic>
        <p:nvPicPr>
          <p:cNvPr id="196" name="Graphic 38" descr="Server with solid fill">
            <a:extLst>
              <a:ext uri="{FF2B5EF4-FFF2-40B4-BE49-F238E27FC236}">
                <a16:creationId xmlns:a16="http://schemas.microsoft.com/office/drawing/2014/main" id="{E88E586C-6F1A-940F-CA29-C558C4C489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86236" y="2566181"/>
            <a:ext cx="457200" cy="457200"/>
          </a:xfrm>
          <a:prstGeom prst="rect">
            <a:avLst/>
          </a:prstGeom>
        </p:spPr>
      </p:pic>
      <p:pic>
        <p:nvPicPr>
          <p:cNvPr id="198" name="Graphic 38" descr="Server with solid fill">
            <a:extLst>
              <a:ext uri="{FF2B5EF4-FFF2-40B4-BE49-F238E27FC236}">
                <a16:creationId xmlns:a16="http://schemas.microsoft.com/office/drawing/2014/main" id="{914AC706-1240-F49B-F371-755BE60F6B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5536" y="2574647"/>
            <a:ext cx="457200" cy="457200"/>
          </a:xfrm>
          <a:prstGeom prst="rect">
            <a:avLst/>
          </a:prstGeom>
        </p:spPr>
      </p:pic>
      <p:pic>
        <p:nvPicPr>
          <p:cNvPr id="200" name="Graphic 35" descr="Database with solid fill">
            <a:extLst>
              <a:ext uri="{FF2B5EF4-FFF2-40B4-BE49-F238E27FC236}">
                <a16:creationId xmlns:a16="http://schemas.microsoft.com/office/drawing/2014/main" id="{595AC20E-86A8-53C1-4757-0F9F792778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32823" y="2989709"/>
            <a:ext cx="566883" cy="566882"/>
          </a:xfrm>
          <a:prstGeom prst="rect">
            <a:avLst/>
          </a:prstGeom>
        </p:spPr>
      </p:pic>
      <p:pic>
        <p:nvPicPr>
          <p:cNvPr id="202" name="Graphic 35" descr="Database with solid fill">
            <a:extLst>
              <a:ext uri="{FF2B5EF4-FFF2-40B4-BE49-F238E27FC236}">
                <a16:creationId xmlns:a16="http://schemas.microsoft.com/office/drawing/2014/main" id="{C02DFC9E-F23B-D793-F6AE-901A463E7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9152" y="2989709"/>
            <a:ext cx="566883" cy="566882"/>
          </a:xfrm>
          <a:prstGeom prst="rect">
            <a:avLst/>
          </a:prstGeom>
        </p:spPr>
      </p:pic>
      <p:pic>
        <p:nvPicPr>
          <p:cNvPr id="204" name="Graphic 35" descr="Database with solid fill">
            <a:extLst>
              <a:ext uri="{FF2B5EF4-FFF2-40B4-BE49-F238E27FC236}">
                <a16:creationId xmlns:a16="http://schemas.microsoft.com/office/drawing/2014/main" id="{8F72FF0D-4195-6B4F-59B3-E9A92E4083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8141" y="2989708"/>
            <a:ext cx="566883" cy="566882"/>
          </a:xfrm>
          <a:prstGeom prst="rect">
            <a:avLst/>
          </a:prstGeom>
        </p:spPr>
      </p:pic>
      <p:pic>
        <p:nvPicPr>
          <p:cNvPr id="206" name="Picture 205" descr="Server-icon.png">
            <a:extLst>
              <a:ext uri="{FF2B5EF4-FFF2-40B4-BE49-F238E27FC236}">
                <a16:creationId xmlns:a16="http://schemas.microsoft.com/office/drawing/2014/main" id="{1870A6B8-A106-E382-23F6-7F1BC8C1D0B2}"/>
              </a:ext>
            </a:extLst>
          </p:cNvPr>
          <p:cNvPicPr>
            <a:picLocks noChangeAspect="1"/>
          </p:cNvPicPr>
          <p:nvPr/>
        </p:nvPicPr>
        <p:blipFill>
          <a:blip r:embed="rId5"/>
          <a:stretch>
            <a:fillRect/>
          </a:stretch>
        </p:blipFill>
        <p:spPr>
          <a:xfrm>
            <a:off x="7550604" y="737862"/>
            <a:ext cx="568808" cy="471632"/>
          </a:xfrm>
          <a:prstGeom prst="rect">
            <a:avLst/>
          </a:prstGeom>
        </p:spPr>
      </p:pic>
      <p:pic>
        <p:nvPicPr>
          <p:cNvPr id="207" name="Picture 206" descr="Server-icon.png">
            <a:extLst>
              <a:ext uri="{FF2B5EF4-FFF2-40B4-BE49-F238E27FC236}">
                <a16:creationId xmlns:a16="http://schemas.microsoft.com/office/drawing/2014/main" id="{9EB8989F-D28E-0ADE-8F9E-D5F08AD3AFD6}"/>
              </a:ext>
            </a:extLst>
          </p:cNvPr>
          <p:cNvPicPr>
            <a:picLocks noChangeAspect="1"/>
          </p:cNvPicPr>
          <p:nvPr/>
        </p:nvPicPr>
        <p:blipFill>
          <a:blip r:embed="rId5"/>
          <a:stretch>
            <a:fillRect/>
          </a:stretch>
        </p:blipFill>
        <p:spPr>
          <a:xfrm>
            <a:off x="6840559" y="737862"/>
            <a:ext cx="568808" cy="471632"/>
          </a:xfrm>
          <a:prstGeom prst="rect">
            <a:avLst/>
          </a:prstGeom>
        </p:spPr>
      </p:pic>
      <p:pic>
        <p:nvPicPr>
          <p:cNvPr id="208" name="Picture 207" descr="Server-icon.png">
            <a:extLst>
              <a:ext uri="{FF2B5EF4-FFF2-40B4-BE49-F238E27FC236}">
                <a16:creationId xmlns:a16="http://schemas.microsoft.com/office/drawing/2014/main" id="{A16CDEC9-10CA-DDCD-BF5E-A848CE0937D1}"/>
              </a:ext>
            </a:extLst>
          </p:cNvPr>
          <p:cNvPicPr>
            <a:picLocks noChangeAspect="1"/>
          </p:cNvPicPr>
          <p:nvPr/>
        </p:nvPicPr>
        <p:blipFill>
          <a:blip r:embed="rId5"/>
          <a:stretch>
            <a:fillRect/>
          </a:stretch>
        </p:blipFill>
        <p:spPr>
          <a:xfrm>
            <a:off x="6074229" y="1382964"/>
            <a:ext cx="568808" cy="471632"/>
          </a:xfrm>
          <a:prstGeom prst="rect">
            <a:avLst/>
          </a:prstGeom>
        </p:spPr>
      </p:pic>
      <p:pic>
        <p:nvPicPr>
          <p:cNvPr id="209" name="Picture 208" descr="Server-icon.png">
            <a:extLst>
              <a:ext uri="{FF2B5EF4-FFF2-40B4-BE49-F238E27FC236}">
                <a16:creationId xmlns:a16="http://schemas.microsoft.com/office/drawing/2014/main" id="{BCA4FA66-99AD-4874-6CAC-2C7292F0E865}"/>
              </a:ext>
            </a:extLst>
          </p:cNvPr>
          <p:cNvPicPr>
            <a:picLocks noChangeAspect="1"/>
          </p:cNvPicPr>
          <p:nvPr/>
        </p:nvPicPr>
        <p:blipFill>
          <a:blip r:embed="rId5"/>
          <a:stretch>
            <a:fillRect/>
          </a:stretch>
        </p:blipFill>
        <p:spPr>
          <a:xfrm>
            <a:off x="6888184" y="1369976"/>
            <a:ext cx="568808" cy="471632"/>
          </a:xfrm>
          <a:prstGeom prst="rect">
            <a:avLst/>
          </a:prstGeom>
        </p:spPr>
      </p:pic>
      <p:pic>
        <p:nvPicPr>
          <p:cNvPr id="210" name="Picture 209" descr="Server-icon.png">
            <a:extLst>
              <a:ext uri="{FF2B5EF4-FFF2-40B4-BE49-F238E27FC236}">
                <a16:creationId xmlns:a16="http://schemas.microsoft.com/office/drawing/2014/main" id="{29E3382E-718B-8B0F-BB72-C74042E49630}"/>
              </a:ext>
            </a:extLst>
          </p:cNvPr>
          <p:cNvPicPr>
            <a:picLocks noChangeAspect="1"/>
          </p:cNvPicPr>
          <p:nvPr/>
        </p:nvPicPr>
        <p:blipFill>
          <a:blip r:embed="rId5"/>
          <a:stretch>
            <a:fillRect/>
          </a:stretch>
        </p:blipFill>
        <p:spPr>
          <a:xfrm>
            <a:off x="7550604" y="1382964"/>
            <a:ext cx="568808" cy="471632"/>
          </a:xfrm>
          <a:prstGeom prst="rect">
            <a:avLst/>
          </a:prstGeom>
        </p:spPr>
      </p:pic>
      <p:pic>
        <p:nvPicPr>
          <p:cNvPr id="211" name="Graphic 38" descr="Server with solid fill">
            <a:extLst>
              <a:ext uri="{FF2B5EF4-FFF2-40B4-BE49-F238E27FC236}">
                <a16:creationId xmlns:a16="http://schemas.microsoft.com/office/drawing/2014/main" id="{15B75DB0-0901-0987-7BF3-23331D9FF5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617" y="832430"/>
            <a:ext cx="457200" cy="457200"/>
          </a:xfrm>
          <a:prstGeom prst="rect">
            <a:avLst/>
          </a:prstGeom>
        </p:spPr>
      </p:pic>
      <p:pic>
        <p:nvPicPr>
          <p:cNvPr id="212" name="Graphic 38" descr="Server with solid fill">
            <a:extLst>
              <a:ext uri="{FF2B5EF4-FFF2-40B4-BE49-F238E27FC236}">
                <a16:creationId xmlns:a16="http://schemas.microsoft.com/office/drawing/2014/main" id="{8F50D0C5-E1D1-550B-9345-93171C876E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617" y="1468873"/>
            <a:ext cx="457200" cy="457200"/>
          </a:xfrm>
          <a:prstGeom prst="rect">
            <a:avLst/>
          </a:prstGeom>
        </p:spPr>
      </p:pic>
      <p:pic>
        <p:nvPicPr>
          <p:cNvPr id="213" name="Graphic 38" descr="Server with solid fill">
            <a:extLst>
              <a:ext uri="{FF2B5EF4-FFF2-40B4-BE49-F238E27FC236}">
                <a16:creationId xmlns:a16="http://schemas.microsoft.com/office/drawing/2014/main" id="{9FE2EF07-2186-C1E4-1E97-E2B9DD05EA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617" y="2131294"/>
            <a:ext cx="457200" cy="457200"/>
          </a:xfrm>
          <a:prstGeom prst="rect">
            <a:avLst/>
          </a:prstGeom>
        </p:spPr>
      </p:pic>
      <p:cxnSp>
        <p:nvCxnSpPr>
          <p:cNvPr id="214" name="Straight Arrow Connector 213">
            <a:extLst>
              <a:ext uri="{FF2B5EF4-FFF2-40B4-BE49-F238E27FC236}">
                <a16:creationId xmlns:a16="http://schemas.microsoft.com/office/drawing/2014/main" id="{D269053E-5371-9FF6-ABF4-E1F5332AA0BE}"/>
              </a:ext>
            </a:extLst>
          </p:cNvPr>
          <p:cNvCxnSpPr>
            <a:cxnSpLocks/>
          </p:cNvCxnSpPr>
          <p:nvPr/>
        </p:nvCxnSpPr>
        <p:spPr>
          <a:xfrm flipV="1">
            <a:off x="3267048" y="1573275"/>
            <a:ext cx="2691243" cy="13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5" name="TextBox 214">
            <a:extLst>
              <a:ext uri="{FF2B5EF4-FFF2-40B4-BE49-F238E27FC236}">
                <a16:creationId xmlns:a16="http://schemas.microsoft.com/office/drawing/2014/main" id="{9B19B644-A250-1BDC-EF45-6C56DBF06D5C}"/>
              </a:ext>
            </a:extLst>
          </p:cNvPr>
          <p:cNvSpPr txBox="1"/>
          <p:nvPr/>
        </p:nvSpPr>
        <p:spPr>
          <a:xfrm>
            <a:off x="3734508" y="1350499"/>
            <a:ext cx="23752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t>Job Submission script</a:t>
            </a:r>
            <a:r>
              <a:rPr lang="en-US" sz="1000" baseline="30000" dirty="0"/>
              <a:t>1</a:t>
            </a:r>
            <a:endParaRPr lang="en-US" baseline="30000"/>
          </a:p>
        </p:txBody>
      </p:sp>
      <p:sp>
        <p:nvSpPr>
          <p:cNvPr id="217" name="TextBox 216">
            <a:extLst>
              <a:ext uri="{FF2B5EF4-FFF2-40B4-BE49-F238E27FC236}">
                <a16:creationId xmlns:a16="http://schemas.microsoft.com/office/drawing/2014/main" id="{7B9EEBDB-DE4E-06DB-573E-14E4A20D3364}"/>
              </a:ext>
            </a:extLst>
          </p:cNvPr>
          <p:cNvSpPr txBox="1"/>
          <p:nvPr/>
        </p:nvSpPr>
        <p:spPr>
          <a:xfrm>
            <a:off x="392306" y="4145537"/>
            <a:ext cx="882770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000" dirty="0"/>
              <a:t>Once the login node. Users use the job submission script. With the PBS pro scheduler to reserve nodes for the length of time specified and releases the nodes by stopping the services, once job completes. An example: </a:t>
            </a:r>
            <a:r>
              <a:rPr lang="en-US" sz="1000" dirty="0" err="1"/>
              <a:t>qsub</a:t>
            </a:r>
            <a:r>
              <a:rPr lang="en-US" sz="1000" dirty="0"/>
              <a:t> -A </a:t>
            </a:r>
            <a:r>
              <a:rPr lang="en-US" sz="1000" dirty="0" err="1"/>
              <a:t>my_allocation</a:t>
            </a:r>
            <a:r>
              <a:rPr lang="en-US" sz="1000" dirty="0"/>
              <a:t> -l place=scatter -l filesystems=</a:t>
            </a:r>
            <a:r>
              <a:rPr lang="en-US" sz="1000" dirty="0" err="1"/>
              <a:t>home:eagle</a:t>
            </a:r>
            <a:r>
              <a:rPr lang="en-US" sz="1000" dirty="0"/>
              <a:t> -l select=32:ncpus=32 -q prod -l </a:t>
            </a:r>
            <a:r>
              <a:rPr lang="en-US" sz="1000" dirty="0" err="1"/>
              <a:t>walltime</a:t>
            </a:r>
            <a:r>
              <a:rPr lang="en-US" sz="1000" dirty="0"/>
              <a:t>=30:00 script.sh. You wait in the queue if other jobs are waiting for submission. https://docs.alcf.anl.gov/polaris/queueing-and-running-jobs/job-and-queue-scheduling/</a:t>
            </a:r>
          </a:p>
          <a:p>
            <a:endParaRPr lang="en-US" sz="1000" dirty="0"/>
          </a:p>
        </p:txBody>
      </p:sp>
      <p:sp>
        <p:nvSpPr>
          <p:cNvPr id="218" name="TextBox 217">
            <a:extLst>
              <a:ext uri="{FF2B5EF4-FFF2-40B4-BE49-F238E27FC236}">
                <a16:creationId xmlns:a16="http://schemas.microsoft.com/office/drawing/2014/main" id="{1AA9597B-556D-CEDA-4698-89FB59469FA9}"/>
              </a:ext>
            </a:extLst>
          </p:cNvPr>
          <p:cNvSpPr txBox="1"/>
          <p:nvPr/>
        </p:nvSpPr>
        <p:spPr>
          <a:xfrm>
            <a:off x="2143191" y="2799197"/>
            <a:ext cx="1684866" cy="215444"/>
          </a:xfrm>
          <a:prstGeom prst="rect">
            <a:avLst/>
          </a:prstGeom>
          <a:noFill/>
        </p:spPr>
        <p:txBody>
          <a:bodyPr wrap="square" lIns="91440" tIns="45720" rIns="91440" bIns="45720" rtlCol="0" anchor="t">
            <a:spAutoFit/>
          </a:bodyPr>
          <a:lstStyle/>
          <a:p>
            <a:pPr algn="ctr" defTabSz="685983"/>
            <a:r>
              <a:rPr lang="en-US" sz="800" b="1" kern="1200" dirty="0">
                <a:ea typeface="+mn-ea"/>
              </a:rPr>
              <a:t>Login Nodes</a:t>
            </a:r>
            <a:endParaRPr lang="en-US" dirty="0">
              <a:ea typeface="+mn-ea"/>
            </a:endParaRPr>
          </a:p>
        </p:txBody>
      </p:sp>
      <p:sp>
        <p:nvSpPr>
          <p:cNvPr id="219" name="TextBox 218">
            <a:extLst>
              <a:ext uri="{FF2B5EF4-FFF2-40B4-BE49-F238E27FC236}">
                <a16:creationId xmlns:a16="http://schemas.microsoft.com/office/drawing/2014/main" id="{44BE752C-AF4B-8834-E31A-8BE200733C2F}"/>
              </a:ext>
            </a:extLst>
          </p:cNvPr>
          <p:cNvSpPr txBox="1"/>
          <p:nvPr/>
        </p:nvSpPr>
        <p:spPr>
          <a:xfrm>
            <a:off x="6210490" y="364460"/>
            <a:ext cx="2087513" cy="215444"/>
          </a:xfrm>
          <a:prstGeom prst="rect">
            <a:avLst/>
          </a:prstGeom>
          <a:noFill/>
        </p:spPr>
        <p:txBody>
          <a:bodyPr wrap="square" lIns="91440" tIns="45720" rIns="91440" bIns="45720" rtlCol="0" anchor="t">
            <a:spAutoFit/>
          </a:bodyPr>
          <a:lstStyle/>
          <a:p>
            <a:pPr algn="ctr" defTabSz="685983"/>
            <a:r>
              <a:rPr lang="en-US" sz="800" b="1" kern="1200" dirty="0">
                <a:ea typeface="+mn-ea"/>
              </a:rPr>
              <a:t>Compute Nodes (Polaris 560 nodes)</a:t>
            </a:r>
            <a:endParaRPr lang="en-US" dirty="0">
              <a:ea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8264-7200-2967-3C20-F4364269609E}"/>
              </a:ext>
            </a:extLst>
          </p:cNvPr>
          <p:cNvSpPr>
            <a:spLocks noGrp="1"/>
          </p:cNvSpPr>
          <p:nvPr>
            <p:ph type="title"/>
          </p:nvPr>
        </p:nvSpPr>
        <p:spPr/>
        <p:txBody>
          <a:bodyPr/>
          <a:lstStyle/>
          <a:p>
            <a:r>
              <a:rPr lang="en-US" dirty="0"/>
              <a:t>IBM Architecture</a:t>
            </a:r>
          </a:p>
        </p:txBody>
      </p:sp>
      <p:pic>
        <p:nvPicPr>
          <p:cNvPr id="5" name="Picture 4">
            <a:extLst>
              <a:ext uri="{FF2B5EF4-FFF2-40B4-BE49-F238E27FC236}">
                <a16:creationId xmlns:a16="http://schemas.microsoft.com/office/drawing/2014/main" id="{F70B5975-C28A-3C20-BD96-EE4D10B5AAA5}"/>
              </a:ext>
            </a:extLst>
          </p:cNvPr>
          <p:cNvPicPr>
            <a:picLocks noChangeAspect="1"/>
          </p:cNvPicPr>
          <p:nvPr/>
        </p:nvPicPr>
        <p:blipFill>
          <a:blip r:embed="rId2"/>
          <a:stretch>
            <a:fillRect/>
          </a:stretch>
        </p:blipFill>
        <p:spPr>
          <a:xfrm>
            <a:off x="2398220" y="657225"/>
            <a:ext cx="4897629" cy="4014788"/>
          </a:xfrm>
          <a:prstGeom prst="rect">
            <a:avLst/>
          </a:prstGeom>
        </p:spPr>
      </p:pic>
    </p:spTree>
    <p:extLst>
      <p:ext uri="{BB962C8B-B14F-4D97-AF65-F5344CB8AC3E}">
        <p14:creationId xmlns:p14="http://schemas.microsoft.com/office/powerpoint/2010/main" val="124241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C9C33-8225-E131-2E5D-DC0A5C56FD54}"/>
              </a:ext>
            </a:extLst>
          </p:cNvPr>
          <p:cNvSpPr>
            <a:spLocks noGrp="1"/>
          </p:cNvSpPr>
          <p:nvPr>
            <p:ph type="title"/>
          </p:nvPr>
        </p:nvSpPr>
        <p:spPr/>
        <p:txBody>
          <a:bodyPr/>
          <a:lstStyle/>
          <a:p>
            <a:r>
              <a:rPr lang="en-US" dirty="0"/>
              <a:t>Propose Architecture</a:t>
            </a:r>
          </a:p>
        </p:txBody>
      </p:sp>
      <p:pic>
        <p:nvPicPr>
          <p:cNvPr id="3" name="Picture 2">
            <a:extLst>
              <a:ext uri="{FF2B5EF4-FFF2-40B4-BE49-F238E27FC236}">
                <a16:creationId xmlns:a16="http://schemas.microsoft.com/office/drawing/2014/main" id="{82A6A169-7BA2-755D-4E05-1346F48AD4FB}"/>
              </a:ext>
            </a:extLst>
          </p:cNvPr>
          <p:cNvPicPr>
            <a:picLocks noChangeAspect="1"/>
          </p:cNvPicPr>
          <p:nvPr/>
        </p:nvPicPr>
        <p:blipFill>
          <a:blip r:embed="rId2"/>
          <a:stretch>
            <a:fillRect/>
          </a:stretch>
        </p:blipFill>
        <p:spPr>
          <a:xfrm>
            <a:off x="542925" y="1526861"/>
            <a:ext cx="8318896" cy="2089780"/>
          </a:xfrm>
          <a:prstGeom prst="rect">
            <a:avLst/>
          </a:prstGeom>
        </p:spPr>
      </p:pic>
    </p:spTree>
    <p:extLst>
      <p:ext uri="{BB962C8B-B14F-4D97-AF65-F5344CB8AC3E}">
        <p14:creationId xmlns:p14="http://schemas.microsoft.com/office/powerpoint/2010/main" val="256488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769B7-7086-5029-7F86-07B191C249A9}"/>
              </a:ext>
            </a:extLst>
          </p:cNvPr>
          <p:cNvSpPr>
            <a:spLocks noGrp="1"/>
          </p:cNvSpPr>
          <p:nvPr>
            <p:ph type="title"/>
          </p:nvPr>
        </p:nvSpPr>
        <p:spPr>
          <a:xfrm>
            <a:off x="3014325" y="1881191"/>
            <a:ext cx="8173030" cy="441131"/>
          </a:xfrm>
        </p:spPr>
        <p:txBody>
          <a:bodyPr>
            <a:normAutofit fontScale="90000"/>
          </a:bodyPr>
          <a:lstStyle/>
          <a:p>
            <a:r>
              <a:rPr lang="en-US" dirty="0"/>
              <a:t>ARCHIVE-2022/2023</a:t>
            </a:r>
            <a:br>
              <a:rPr lang="en-US" dirty="0"/>
            </a:br>
            <a:endParaRPr lang="en-US" dirty="0"/>
          </a:p>
        </p:txBody>
      </p:sp>
    </p:spTree>
    <p:extLst>
      <p:ext uri="{BB962C8B-B14F-4D97-AF65-F5344CB8AC3E}">
        <p14:creationId xmlns:p14="http://schemas.microsoft.com/office/powerpoint/2010/main" val="3701965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209" name="Group 208">
            <a:extLst>
              <a:ext uri="{FF2B5EF4-FFF2-40B4-BE49-F238E27FC236}">
                <a16:creationId xmlns:a16="http://schemas.microsoft.com/office/drawing/2014/main" id="{EA9C7E1D-E3BF-5FDE-2211-ED7B1453FAB1}"/>
              </a:ext>
            </a:extLst>
          </p:cNvPr>
          <p:cNvGrpSpPr/>
          <p:nvPr/>
        </p:nvGrpSpPr>
        <p:grpSpPr>
          <a:xfrm>
            <a:off x="323197" y="1158140"/>
            <a:ext cx="8612198" cy="3648388"/>
            <a:chOff x="367953" y="572556"/>
            <a:chExt cx="8612198" cy="3648388"/>
          </a:xfrm>
        </p:grpSpPr>
        <p:sp>
          <p:nvSpPr>
            <p:cNvPr id="9" name="Rectangle 8">
              <a:extLst>
                <a:ext uri="{FF2B5EF4-FFF2-40B4-BE49-F238E27FC236}">
                  <a16:creationId xmlns:a16="http://schemas.microsoft.com/office/drawing/2014/main" id="{0C3BFD1B-565A-C429-8717-BB1AAFD02566}"/>
                </a:ext>
              </a:extLst>
            </p:cNvPr>
            <p:cNvSpPr/>
            <p:nvPr/>
          </p:nvSpPr>
          <p:spPr>
            <a:xfrm>
              <a:off x="4263255" y="1870844"/>
              <a:ext cx="867643" cy="527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pic>
          <p:nvPicPr>
            <p:cNvPr id="39" name="Graphic 35" descr="Database with solid fill">
              <a:extLst>
                <a:ext uri="{FF2B5EF4-FFF2-40B4-BE49-F238E27FC236}">
                  <a16:creationId xmlns:a16="http://schemas.microsoft.com/office/drawing/2014/main" id="{1128BAF1-0A29-E3E2-9FC6-4C14060150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5869" y="3245909"/>
              <a:ext cx="566883" cy="566882"/>
            </a:xfrm>
            <a:prstGeom prst="rect">
              <a:avLst/>
            </a:prstGeom>
          </p:spPr>
        </p:pic>
        <p:sp>
          <p:nvSpPr>
            <p:cNvPr id="41" name="Rectangle 40">
              <a:extLst>
                <a:ext uri="{FF2B5EF4-FFF2-40B4-BE49-F238E27FC236}">
                  <a16:creationId xmlns:a16="http://schemas.microsoft.com/office/drawing/2014/main" id="{A502BEE5-B19A-3550-D7A2-CE76753EE931}"/>
                </a:ext>
              </a:extLst>
            </p:cNvPr>
            <p:cNvSpPr/>
            <p:nvPr/>
          </p:nvSpPr>
          <p:spPr>
            <a:xfrm>
              <a:off x="6837315" y="2677200"/>
              <a:ext cx="2076451" cy="13256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42" name="TextBox 41">
              <a:extLst>
                <a:ext uri="{FF2B5EF4-FFF2-40B4-BE49-F238E27FC236}">
                  <a16:creationId xmlns:a16="http://schemas.microsoft.com/office/drawing/2014/main" id="{9E86F8A2-CFC4-7046-29BF-E05A1610A995}"/>
                </a:ext>
              </a:extLst>
            </p:cNvPr>
            <p:cNvSpPr txBox="1"/>
            <p:nvPr/>
          </p:nvSpPr>
          <p:spPr>
            <a:xfrm>
              <a:off x="7121140" y="4005500"/>
              <a:ext cx="1684866" cy="215444"/>
            </a:xfrm>
            <a:prstGeom prst="rect">
              <a:avLst/>
            </a:prstGeom>
            <a:noFill/>
          </p:spPr>
          <p:txBody>
            <a:bodyPr wrap="square" lIns="91440" tIns="45720" rIns="91440" bIns="45720" rtlCol="0" anchor="t">
              <a:spAutoFit/>
            </a:bodyPr>
            <a:lstStyle/>
            <a:p>
              <a:pPr algn="ctr" defTabSz="685983"/>
              <a:r>
                <a:rPr lang="en-US" sz="800" b="1" kern="1200" dirty="0">
                  <a:ea typeface="+mn-ea"/>
                </a:rPr>
                <a:t>Storage nodes (Lustre)</a:t>
              </a:r>
            </a:p>
          </p:txBody>
        </p:sp>
        <p:sp>
          <p:nvSpPr>
            <p:cNvPr id="47" name="TextBox 46">
              <a:extLst>
                <a:ext uri="{FF2B5EF4-FFF2-40B4-BE49-F238E27FC236}">
                  <a16:creationId xmlns:a16="http://schemas.microsoft.com/office/drawing/2014/main" id="{F5E43067-0FA0-1DD6-198C-FD4104B4D0F7}"/>
                </a:ext>
              </a:extLst>
            </p:cNvPr>
            <p:cNvSpPr txBox="1"/>
            <p:nvPr/>
          </p:nvSpPr>
          <p:spPr>
            <a:xfrm>
              <a:off x="5374505" y="2509595"/>
              <a:ext cx="1744133" cy="215444"/>
            </a:xfrm>
            <a:prstGeom prst="rect">
              <a:avLst/>
            </a:prstGeom>
            <a:noFill/>
          </p:spPr>
          <p:txBody>
            <a:bodyPr wrap="square" lIns="91440" tIns="45720" rIns="91440" bIns="45720" rtlCol="0" anchor="t">
              <a:spAutoFit/>
            </a:bodyPr>
            <a:lstStyle/>
            <a:p>
              <a:pPr algn="ctr" defTabSz="685983"/>
              <a:r>
                <a:rPr lang="en-US" sz="800" b="1" kern="1200" dirty="0">
                  <a:ea typeface="+mn-ea"/>
                </a:rPr>
                <a:t>Slingshot 11 network</a:t>
              </a:r>
            </a:p>
          </p:txBody>
        </p:sp>
        <p:sp>
          <p:nvSpPr>
            <p:cNvPr id="51" name="Arrow: Left-Right 50">
              <a:extLst>
                <a:ext uri="{FF2B5EF4-FFF2-40B4-BE49-F238E27FC236}">
                  <a16:creationId xmlns:a16="http://schemas.microsoft.com/office/drawing/2014/main" id="{ABD2B1DB-9F8E-1D2F-E19B-22D602C5FC49}"/>
                </a:ext>
              </a:extLst>
            </p:cNvPr>
            <p:cNvSpPr/>
            <p:nvPr/>
          </p:nvSpPr>
          <p:spPr>
            <a:xfrm>
              <a:off x="5610690" y="2429686"/>
              <a:ext cx="3340099" cy="10160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2" name="Arrow: Up-Down 51">
              <a:extLst>
                <a:ext uri="{FF2B5EF4-FFF2-40B4-BE49-F238E27FC236}">
                  <a16:creationId xmlns:a16="http://schemas.microsoft.com/office/drawing/2014/main" id="{4EEBD917-D098-668D-92D3-5B1C2725C255}"/>
                </a:ext>
              </a:extLst>
            </p:cNvPr>
            <p:cNvSpPr/>
            <p:nvPr/>
          </p:nvSpPr>
          <p:spPr>
            <a:xfrm flipH="1">
              <a:off x="7025259" y="2308402"/>
              <a:ext cx="110260" cy="35454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3" name="Arrow: Up-Down 52">
              <a:extLst>
                <a:ext uri="{FF2B5EF4-FFF2-40B4-BE49-F238E27FC236}">
                  <a16:creationId xmlns:a16="http://schemas.microsoft.com/office/drawing/2014/main" id="{2F0D23DD-6D52-1805-E032-5940334EBDD9}"/>
                </a:ext>
              </a:extLst>
            </p:cNvPr>
            <p:cNvSpPr/>
            <p:nvPr/>
          </p:nvSpPr>
          <p:spPr>
            <a:xfrm flipH="1">
              <a:off x="7711060" y="2308402"/>
              <a:ext cx="110260" cy="345882"/>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54" name="Arrow: Up-Down 53">
              <a:extLst>
                <a:ext uri="{FF2B5EF4-FFF2-40B4-BE49-F238E27FC236}">
                  <a16:creationId xmlns:a16="http://schemas.microsoft.com/office/drawing/2014/main" id="{8648B475-4B5D-7CF4-5F90-913239397967}"/>
                </a:ext>
              </a:extLst>
            </p:cNvPr>
            <p:cNvSpPr/>
            <p:nvPr/>
          </p:nvSpPr>
          <p:spPr>
            <a:xfrm flipH="1">
              <a:off x="8329126" y="2308402"/>
              <a:ext cx="101601" cy="354541"/>
            </a:xfrm>
            <a:prstGeom prst="up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pic>
          <p:nvPicPr>
            <p:cNvPr id="227" name="Graphic 4" descr="Users outline">
              <a:extLst>
                <a:ext uri="{FF2B5EF4-FFF2-40B4-BE49-F238E27FC236}">
                  <a16:creationId xmlns:a16="http://schemas.microsoft.com/office/drawing/2014/main" id="{6DBD246C-195C-638C-5481-27DCE33B38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929" y="1901654"/>
              <a:ext cx="423333" cy="406400"/>
            </a:xfrm>
            <a:prstGeom prst="rect">
              <a:avLst/>
            </a:prstGeom>
          </p:spPr>
        </p:pic>
        <p:sp>
          <p:nvSpPr>
            <p:cNvPr id="229" name="TextBox 12">
              <a:extLst>
                <a:ext uri="{FF2B5EF4-FFF2-40B4-BE49-F238E27FC236}">
                  <a16:creationId xmlns:a16="http://schemas.microsoft.com/office/drawing/2014/main" id="{72B7F0BF-D524-9C25-20D2-14C4D06F8BEB}"/>
                </a:ext>
              </a:extLst>
            </p:cNvPr>
            <p:cNvSpPr txBox="1"/>
            <p:nvPr/>
          </p:nvSpPr>
          <p:spPr>
            <a:xfrm>
              <a:off x="367953" y="2261660"/>
              <a:ext cx="45236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dirty="0">
                  <a:solidFill>
                    <a:srgbClr val="000000"/>
                  </a:solidFill>
                  <a:latin typeface="Arial"/>
                  <a:cs typeface="Arial"/>
                </a:rPr>
                <a:t>Users</a:t>
              </a:r>
            </a:p>
          </p:txBody>
        </p:sp>
        <p:sp>
          <p:nvSpPr>
            <p:cNvPr id="244" name="TextBox 243">
              <a:extLst>
                <a:ext uri="{FF2B5EF4-FFF2-40B4-BE49-F238E27FC236}">
                  <a16:creationId xmlns:a16="http://schemas.microsoft.com/office/drawing/2014/main" id="{93CF020F-0DE9-1731-8B1A-DE877EB608D2}"/>
                </a:ext>
              </a:extLst>
            </p:cNvPr>
            <p:cNvSpPr txBox="1"/>
            <p:nvPr/>
          </p:nvSpPr>
          <p:spPr>
            <a:xfrm>
              <a:off x="696383" y="1618000"/>
              <a:ext cx="863599" cy="461665"/>
            </a:xfrm>
            <a:prstGeom prst="rect">
              <a:avLst/>
            </a:prstGeom>
            <a:noFill/>
          </p:spPr>
          <p:txBody>
            <a:bodyPr wrap="square" lIns="91440" tIns="45720" rIns="91440" bIns="45720" rtlCol="0" anchor="t">
              <a:spAutoFit/>
            </a:bodyPr>
            <a:lstStyle/>
            <a:p>
              <a:pPr algn="ctr" defTabSz="685983"/>
              <a:r>
                <a:rPr lang="en-US" sz="800" b="1" kern="1200" dirty="0">
                  <a:solidFill>
                    <a:srgbClr val="595959"/>
                  </a:solidFill>
                </a:rPr>
                <a:t>www.climatedata.alcf.anl.gov</a:t>
              </a:r>
            </a:p>
          </p:txBody>
        </p:sp>
        <p:sp>
          <p:nvSpPr>
            <p:cNvPr id="248" name="TextBox 247">
              <a:extLst>
                <a:ext uri="{FF2B5EF4-FFF2-40B4-BE49-F238E27FC236}">
                  <a16:creationId xmlns:a16="http://schemas.microsoft.com/office/drawing/2014/main" id="{DF6041F3-7EF3-73B2-2F84-7752EF91BE90}"/>
                </a:ext>
              </a:extLst>
            </p:cNvPr>
            <p:cNvSpPr txBox="1"/>
            <p:nvPr/>
          </p:nvSpPr>
          <p:spPr>
            <a:xfrm>
              <a:off x="3418033" y="1668317"/>
              <a:ext cx="817417" cy="707886"/>
            </a:xfrm>
            <a:prstGeom prst="rect">
              <a:avLst/>
            </a:prstGeom>
            <a:noFill/>
          </p:spPr>
          <p:txBody>
            <a:bodyPr wrap="square" lIns="91440" tIns="45720" rIns="91440" bIns="45720" rtlCol="0" anchor="t">
              <a:spAutoFit/>
            </a:bodyPr>
            <a:lstStyle/>
            <a:p>
              <a:pPr algn="ctr" defTabSz="685983"/>
              <a:r>
                <a:rPr lang="en-US" sz="800" b="1" kern="1200" dirty="0">
                  <a:solidFill>
                    <a:srgbClr val="595959"/>
                  </a:solidFill>
                </a:rPr>
                <a:t>Translates to </a:t>
              </a:r>
              <a:r>
                <a:rPr lang="en-US" sz="800" b="1" kern="1200" dirty="0" err="1">
                  <a:solidFill>
                    <a:srgbClr val="595959"/>
                  </a:solidFill>
                </a:rPr>
                <a:t>funcX</a:t>
              </a:r>
              <a:r>
                <a:rPr lang="en-US" sz="800" b="1" kern="1200" dirty="0">
                  <a:solidFill>
                    <a:srgbClr val="595959"/>
                  </a:solidFill>
                </a:rPr>
                <a:t> agent www.endpoint.alcf.anl.gov</a:t>
              </a:r>
            </a:p>
          </p:txBody>
        </p:sp>
        <p:sp>
          <p:nvSpPr>
            <p:cNvPr id="295" name="TextBox 26">
              <a:extLst>
                <a:ext uri="{FF2B5EF4-FFF2-40B4-BE49-F238E27FC236}">
                  <a16:creationId xmlns:a16="http://schemas.microsoft.com/office/drawing/2014/main" id="{6922C36A-E0AD-0D93-FFD7-1ADD34B6DB7F}"/>
                </a:ext>
              </a:extLst>
            </p:cNvPr>
            <p:cNvSpPr txBox="1"/>
            <p:nvPr/>
          </p:nvSpPr>
          <p:spPr>
            <a:xfrm>
              <a:off x="6908861" y="3775904"/>
              <a:ext cx="2020105"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Metadata, Vector data, raster data </a:t>
              </a:r>
              <a:r>
                <a:rPr lang="en-US" sz="800" b="1" dirty="0" err="1">
                  <a:solidFill>
                    <a:srgbClr val="595959"/>
                  </a:solidFill>
                  <a:latin typeface="Arial"/>
                  <a:cs typeface="Arial"/>
                </a:rPr>
                <a:t>etc</a:t>
              </a:r>
              <a:endParaRPr lang="en-US" sz="800" b="1">
                <a:solidFill>
                  <a:srgbClr val="595959"/>
                </a:solidFill>
                <a:latin typeface="Arial"/>
                <a:cs typeface="Arial"/>
              </a:endParaRPr>
            </a:p>
          </p:txBody>
        </p:sp>
        <p:pic>
          <p:nvPicPr>
            <p:cNvPr id="296" name="Graphic 38" descr="Server with solid fill">
              <a:extLst>
                <a:ext uri="{FF2B5EF4-FFF2-40B4-BE49-F238E27FC236}">
                  <a16:creationId xmlns:a16="http://schemas.microsoft.com/office/drawing/2014/main" id="{C5210E62-AC73-496F-3667-1498B86592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8896" y="2783415"/>
              <a:ext cx="457200" cy="457200"/>
            </a:xfrm>
            <a:prstGeom prst="rect">
              <a:avLst/>
            </a:prstGeom>
          </p:spPr>
        </p:pic>
        <p:pic>
          <p:nvPicPr>
            <p:cNvPr id="297" name="Graphic 38" descr="Server with solid fill">
              <a:extLst>
                <a:ext uri="{FF2B5EF4-FFF2-40B4-BE49-F238E27FC236}">
                  <a16:creationId xmlns:a16="http://schemas.microsoft.com/office/drawing/2014/main" id="{C319985F-FF68-DDAE-B0C7-A7D02CD5B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33963" y="2783415"/>
              <a:ext cx="457200" cy="457200"/>
            </a:xfrm>
            <a:prstGeom prst="rect">
              <a:avLst/>
            </a:prstGeom>
          </p:spPr>
        </p:pic>
        <p:pic>
          <p:nvPicPr>
            <p:cNvPr id="298" name="Graphic 38" descr="Server with solid fill">
              <a:extLst>
                <a:ext uri="{FF2B5EF4-FFF2-40B4-BE49-F238E27FC236}">
                  <a16:creationId xmlns:a16="http://schemas.microsoft.com/office/drawing/2014/main" id="{C8C3CCEB-1A0D-80CE-27BD-AAB4515114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83263" y="2791881"/>
              <a:ext cx="457200" cy="457200"/>
            </a:xfrm>
            <a:prstGeom prst="rect">
              <a:avLst/>
            </a:prstGeom>
          </p:spPr>
        </p:pic>
        <p:cxnSp>
          <p:nvCxnSpPr>
            <p:cNvPr id="2" name="Straight Arrow Connector 1">
              <a:extLst>
                <a:ext uri="{FF2B5EF4-FFF2-40B4-BE49-F238E27FC236}">
                  <a16:creationId xmlns:a16="http://schemas.microsoft.com/office/drawing/2014/main" id="{E5CE6D87-4170-14DD-57EB-251EE05B130F}"/>
                </a:ext>
              </a:extLst>
            </p:cNvPr>
            <p:cNvCxnSpPr/>
            <p:nvPr/>
          </p:nvCxnSpPr>
          <p:spPr>
            <a:xfrm>
              <a:off x="833967" y="2106083"/>
              <a:ext cx="723900" cy="4233"/>
            </a:xfrm>
            <a:prstGeom prst="straightConnector1">
              <a:avLst/>
            </a:prstGeom>
            <a:ln>
              <a:solidFill>
                <a:schemeClr val="tx1"/>
              </a:solidFill>
              <a:headEnd type="triangle"/>
              <a:tailEnd type="triangle"/>
            </a:ln>
          </p:spPr>
          <p:style>
            <a:lnRef idx="2">
              <a:schemeClr val="accent5"/>
            </a:lnRef>
            <a:fillRef idx="0">
              <a:schemeClr val="accent5"/>
            </a:fillRef>
            <a:effectRef idx="1">
              <a:schemeClr val="accent5"/>
            </a:effectRef>
            <a:fontRef idx="minor">
              <a:schemeClr val="tx1"/>
            </a:fontRef>
          </p:style>
        </p:cxnSp>
        <p:sp>
          <p:nvSpPr>
            <p:cNvPr id="3" name="Rectangle 2">
              <a:extLst>
                <a:ext uri="{FF2B5EF4-FFF2-40B4-BE49-F238E27FC236}">
                  <a16:creationId xmlns:a16="http://schemas.microsoft.com/office/drawing/2014/main" id="{7E6796DE-4213-88D9-6F82-701C14C2CCDD}"/>
                </a:ext>
              </a:extLst>
            </p:cNvPr>
            <p:cNvSpPr/>
            <p:nvPr/>
          </p:nvSpPr>
          <p:spPr>
            <a:xfrm>
              <a:off x="1555655" y="1401619"/>
              <a:ext cx="1934633" cy="142663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pic>
          <p:nvPicPr>
            <p:cNvPr id="259" name="Graphic 14" descr="Server with solid fill">
              <a:extLst>
                <a:ext uri="{FF2B5EF4-FFF2-40B4-BE49-F238E27FC236}">
                  <a16:creationId xmlns:a16="http://schemas.microsoft.com/office/drawing/2014/main" id="{39638906-266D-7939-F289-B1B8A45620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67710" y="1322192"/>
              <a:ext cx="457200" cy="457200"/>
            </a:xfrm>
            <a:prstGeom prst="rect">
              <a:avLst/>
            </a:prstGeom>
          </p:spPr>
        </p:pic>
        <p:sp>
          <p:nvSpPr>
            <p:cNvPr id="267" name="TextBox 26">
              <a:extLst>
                <a:ext uri="{FF2B5EF4-FFF2-40B4-BE49-F238E27FC236}">
                  <a16:creationId xmlns:a16="http://schemas.microsoft.com/office/drawing/2014/main" id="{6789D10C-A480-A983-CCAD-048F55E12018}"/>
                </a:ext>
              </a:extLst>
            </p:cNvPr>
            <p:cNvSpPr txBox="1"/>
            <p:nvPr/>
          </p:nvSpPr>
          <p:spPr>
            <a:xfrm>
              <a:off x="1673546" y="1902694"/>
              <a:ext cx="738323"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err="1">
                  <a:solidFill>
                    <a:srgbClr val="595959"/>
                  </a:solidFill>
                  <a:latin typeface="Arial"/>
                  <a:ea typeface="IBM Plex Sans" charset="0"/>
                  <a:cs typeface="IBM Plex Sans" charset="0"/>
                </a:rPr>
                <a:t>GeoServer</a:t>
              </a:r>
              <a:endParaRPr lang="en-US" sz="800" b="1" baseline="30000" dirty="0">
                <a:solidFill>
                  <a:srgbClr val="595959"/>
                </a:solidFill>
                <a:latin typeface="Arial"/>
                <a:ea typeface="IBM Plex Sans" charset="0"/>
                <a:cs typeface="IBM Plex Sans" charset="0"/>
              </a:endParaRPr>
            </a:p>
          </p:txBody>
        </p:sp>
        <p:pic>
          <p:nvPicPr>
            <p:cNvPr id="285" name="Picture 215">
              <a:extLst>
                <a:ext uri="{FF2B5EF4-FFF2-40B4-BE49-F238E27FC236}">
                  <a16:creationId xmlns:a16="http://schemas.microsoft.com/office/drawing/2014/main" id="{491A89FF-A26C-E575-1796-2D7AA9D33AAA}"/>
                </a:ext>
              </a:extLst>
            </p:cNvPr>
            <p:cNvPicPr>
              <a:picLocks noChangeAspect="1"/>
            </p:cNvPicPr>
            <p:nvPr/>
          </p:nvPicPr>
          <p:blipFill>
            <a:blip r:embed="rId9"/>
            <a:stretch>
              <a:fillRect/>
            </a:stretch>
          </p:blipFill>
          <p:spPr>
            <a:xfrm>
              <a:off x="2445134" y="1963874"/>
              <a:ext cx="182034" cy="263443"/>
            </a:xfrm>
            <a:prstGeom prst="rect">
              <a:avLst/>
            </a:prstGeom>
          </p:spPr>
        </p:pic>
        <p:pic>
          <p:nvPicPr>
            <p:cNvPr id="4" name="Graphic 14" descr="Server with solid fill">
              <a:extLst>
                <a:ext uri="{FF2B5EF4-FFF2-40B4-BE49-F238E27FC236}">
                  <a16:creationId xmlns:a16="http://schemas.microsoft.com/office/drawing/2014/main" id="{DD0538F9-C271-53D7-6E5A-495D7E870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63425" y="2189948"/>
              <a:ext cx="457200" cy="457200"/>
            </a:xfrm>
            <a:prstGeom prst="rect">
              <a:avLst/>
            </a:prstGeom>
          </p:spPr>
        </p:pic>
        <p:pic>
          <p:nvPicPr>
            <p:cNvPr id="6" name="Graphic 14" descr="Server with solid fill">
              <a:extLst>
                <a:ext uri="{FF2B5EF4-FFF2-40B4-BE49-F238E27FC236}">
                  <a16:creationId xmlns:a16="http://schemas.microsoft.com/office/drawing/2014/main" id="{FCF002F9-CD2D-F0A2-E268-7535D3BC64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63425" y="1525314"/>
              <a:ext cx="457200" cy="457200"/>
            </a:xfrm>
            <a:prstGeom prst="rect">
              <a:avLst/>
            </a:prstGeom>
          </p:spPr>
        </p:pic>
        <p:sp>
          <p:nvSpPr>
            <p:cNvPr id="7" name="TextBox 26">
              <a:extLst>
                <a:ext uri="{FF2B5EF4-FFF2-40B4-BE49-F238E27FC236}">
                  <a16:creationId xmlns:a16="http://schemas.microsoft.com/office/drawing/2014/main" id="{203A64DA-E9E8-C7FC-3256-849F56B60A82}"/>
                </a:ext>
              </a:extLst>
            </p:cNvPr>
            <p:cNvSpPr txBox="1"/>
            <p:nvPr/>
          </p:nvSpPr>
          <p:spPr>
            <a:xfrm>
              <a:off x="2676846" y="1902694"/>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UI + Backend</a:t>
              </a:r>
              <a:endParaRPr lang="en-US">
                <a:latin typeface="Arial"/>
                <a:cs typeface="Arial"/>
              </a:endParaRPr>
            </a:p>
          </p:txBody>
        </p:sp>
        <p:sp>
          <p:nvSpPr>
            <p:cNvPr id="12" name="TextBox 26">
              <a:extLst>
                <a:ext uri="{FF2B5EF4-FFF2-40B4-BE49-F238E27FC236}">
                  <a16:creationId xmlns:a16="http://schemas.microsoft.com/office/drawing/2014/main" id="{6FD8E9B1-BE4D-A983-727A-A036ADE8992A}"/>
                </a:ext>
              </a:extLst>
            </p:cNvPr>
            <p:cNvSpPr txBox="1"/>
            <p:nvPr/>
          </p:nvSpPr>
          <p:spPr>
            <a:xfrm>
              <a:off x="2633551" y="2573773"/>
              <a:ext cx="842232"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Upload API</a:t>
              </a:r>
              <a:r>
                <a:rPr lang="en-US" sz="800" b="1" baseline="30000" dirty="0">
                  <a:solidFill>
                    <a:srgbClr val="595959"/>
                  </a:solidFill>
                  <a:latin typeface="Arial"/>
                  <a:cs typeface="Arial"/>
                </a:rPr>
                <a:t>1</a:t>
              </a:r>
              <a:endParaRPr lang="en-US" baseline="30000">
                <a:latin typeface="Arial"/>
                <a:cs typeface="Arial"/>
              </a:endParaRPr>
            </a:p>
          </p:txBody>
        </p:sp>
        <p:sp>
          <p:nvSpPr>
            <p:cNvPr id="13" name="TextBox 26">
              <a:extLst>
                <a:ext uri="{FF2B5EF4-FFF2-40B4-BE49-F238E27FC236}">
                  <a16:creationId xmlns:a16="http://schemas.microsoft.com/office/drawing/2014/main" id="{84A51D7D-5C3E-8CE0-94B8-DE6DC4720157}"/>
                </a:ext>
              </a:extLst>
            </p:cNvPr>
            <p:cNvSpPr txBox="1"/>
            <p:nvPr/>
          </p:nvSpPr>
          <p:spPr>
            <a:xfrm>
              <a:off x="2165960" y="2158136"/>
              <a:ext cx="738323"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latin typeface="Arial"/>
                  <a:cs typeface="Arial"/>
                </a:rPr>
                <a:t>FUNCX</a:t>
              </a:r>
              <a:endParaRPr lang="en-US" b="1">
                <a:latin typeface="Arial"/>
                <a:cs typeface="Arial"/>
              </a:endParaRPr>
            </a:p>
          </p:txBody>
        </p:sp>
        <p:cxnSp>
          <p:nvCxnSpPr>
            <p:cNvPr id="15" name="Straight Arrow Connector 14">
              <a:extLst>
                <a:ext uri="{FF2B5EF4-FFF2-40B4-BE49-F238E27FC236}">
                  <a16:creationId xmlns:a16="http://schemas.microsoft.com/office/drawing/2014/main" id="{717D00EF-544F-3490-A2A3-D1E861F84627}"/>
                </a:ext>
              </a:extLst>
            </p:cNvPr>
            <p:cNvCxnSpPr>
              <a:cxnSpLocks/>
            </p:cNvCxnSpPr>
            <p:nvPr/>
          </p:nvCxnSpPr>
          <p:spPr>
            <a:xfrm>
              <a:off x="3500967" y="2093094"/>
              <a:ext cx="723900" cy="4233"/>
            </a:xfrm>
            <a:prstGeom prst="straightConnector1">
              <a:avLst/>
            </a:prstGeom>
            <a:ln>
              <a:solidFill>
                <a:schemeClr val="tx1"/>
              </a:solidFill>
              <a:headEnd type="triangle"/>
              <a:tailEnd type="triangle"/>
            </a:ln>
          </p:spPr>
          <p:style>
            <a:lnRef idx="2">
              <a:schemeClr val="accent5"/>
            </a:lnRef>
            <a:fillRef idx="0">
              <a:schemeClr val="accent5"/>
            </a:fillRef>
            <a:effectRef idx="1">
              <a:schemeClr val="accent5"/>
            </a:effectRef>
            <a:fontRef idx="minor">
              <a:schemeClr val="tx1"/>
            </a:fontRef>
          </p:style>
        </p:cxnSp>
        <p:pic>
          <p:nvPicPr>
            <p:cNvPr id="16" name="Graphic 14" descr="Server with solid fill">
              <a:extLst>
                <a:ext uri="{FF2B5EF4-FFF2-40B4-BE49-F238E27FC236}">
                  <a16:creationId xmlns:a16="http://schemas.microsoft.com/office/drawing/2014/main" id="{0C256F1D-578C-7398-90CE-272CB74A56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3708" y="1873891"/>
              <a:ext cx="457200" cy="457200"/>
            </a:xfrm>
            <a:prstGeom prst="rect">
              <a:avLst/>
            </a:prstGeom>
          </p:spPr>
        </p:pic>
        <p:pic>
          <p:nvPicPr>
            <p:cNvPr id="17" name="Picture 215">
              <a:extLst>
                <a:ext uri="{FF2B5EF4-FFF2-40B4-BE49-F238E27FC236}">
                  <a16:creationId xmlns:a16="http://schemas.microsoft.com/office/drawing/2014/main" id="{B4C7DC65-CDDF-8151-41DE-EA7980362537}"/>
                </a:ext>
              </a:extLst>
            </p:cNvPr>
            <p:cNvPicPr>
              <a:picLocks noChangeAspect="1"/>
            </p:cNvPicPr>
            <p:nvPr/>
          </p:nvPicPr>
          <p:blipFill>
            <a:blip r:embed="rId9"/>
            <a:stretch>
              <a:fillRect/>
            </a:stretch>
          </p:blipFill>
          <p:spPr>
            <a:xfrm>
              <a:off x="4809065" y="1968204"/>
              <a:ext cx="182034" cy="263443"/>
            </a:xfrm>
            <a:prstGeom prst="rect">
              <a:avLst/>
            </a:prstGeom>
          </p:spPr>
        </p:pic>
        <p:sp>
          <p:nvSpPr>
            <p:cNvPr id="18" name="TextBox 26">
              <a:extLst>
                <a:ext uri="{FF2B5EF4-FFF2-40B4-BE49-F238E27FC236}">
                  <a16:creationId xmlns:a16="http://schemas.microsoft.com/office/drawing/2014/main" id="{541CECA0-E510-E3AA-C93D-F0FF3D15CFA6}"/>
                </a:ext>
              </a:extLst>
            </p:cNvPr>
            <p:cNvSpPr txBox="1"/>
            <p:nvPr/>
          </p:nvSpPr>
          <p:spPr>
            <a:xfrm>
              <a:off x="4283107" y="2396262"/>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000000"/>
                  </a:solidFill>
                  <a:latin typeface="Arial"/>
                  <a:cs typeface="Arial"/>
                </a:rPr>
                <a:t>Login Node</a:t>
              </a:r>
            </a:p>
          </p:txBody>
        </p:sp>
        <p:sp>
          <p:nvSpPr>
            <p:cNvPr id="25" name="Rectangle 24">
              <a:extLst>
                <a:ext uri="{FF2B5EF4-FFF2-40B4-BE49-F238E27FC236}">
                  <a16:creationId xmlns:a16="http://schemas.microsoft.com/office/drawing/2014/main" id="{09A93506-5FCE-1508-7A43-EF821D269EC0}"/>
                </a:ext>
              </a:extLst>
            </p:cNvPr>
            <p:cNvSpPr/>
            <p:nvPr/>
          </p:nvSpPr>
          <p:spPr>
            <a:xfrm>
              <a:off x="6175280" y="791152"/>
              <a:ext cx="2804871" cy="148724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pic>
          <p:nvPicPr>
            <p:cNvPr id="26" name="Graphic 14" descr="Server with solid fill">
              <a:extLst>
                <a:ext uri="{FF2B5EF4-FFF2-40B4-BE49-F238E27FC236}">
                  <a16:creationId xmlns:a16="http://schemas.microsoft.com/office/drawing/2014/main" id="{D4C85FD2-00AC-0A3A-125E-FD1F11410C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13556" y="819597"/>
              <a:ext cx="457200" cy="457200"/>
            </a:xfrm>
            <a:prstGeom prst="rect">
              <a:avLst/>
            </a:prstGeom>
          </p:spPr>
        </p:pic>
        <p:sp>
          <p:nvSpPr>
            <p:cNvPr id="27" name="TextBox 26">
              <a:extLst>
                <a:ext uri="{FF2B5EF4-FFF2-40B4-BE49-F238E27FC236}">
                  <a16:creationId xmlns:a16="http://schemas.microsoft.com/office/drawing/2014/main" id="{A42EACB1-14D0-F53B-90A5-A89ED28A9682}"/>
                </a:ext>
              </a:extLst>
            </p:cNvPr>
            <p:cNvSpPr txBox="1"/>
            <p:nvPr/>
          </p:nvSpPr>
          <p:spPr>
            <a:xfrm>
              <a:off x="6059375" y="1179659"/>
              <a:ext cx="1028402"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Hadoop/</a:t>
              </a:r>
              <a:r>
                <a:rPr lang="en-US" sz="800" b="1" dirty="0" err="1">
                  <a:solidFill>
                    <a:srgbClr val="595959"/>
                  </a:solidFill>
                  <a:latin typeface="Arial"/>
                  <a:cs typeface="Arial"/>
                </a:rPr>
                <a:t>Hbase</a:t>
              </a:r>
              <a:r>
                <a:rPr lang="en-US" sz="800" b="1" dirty="0">
                  <a:solidFill>
                    <a:srgbClr val="595959"/>
                  </a:solidFill>
                  <a:latin typeface="Arial"/>
                  <a:cs typeface="Arial"/>
                </a:rPr>
                <a:t> Master</a:t>
              </a:r>
              <a:endParaRPr lang="en-US">
                <a:latin typeface="Arial"/>
                <a:cs typeface="Arial"/>
              </a:endParaRPr>
            </a:p>
          </p:txBody>
        </p:sp>
        <p:pic>
          <p:nvPicPr>
            <p:cNvPr id="29" name="Graphic 14" descr="Server with solid fill">
              <a:extLst>
                <a:ext uri="{FF2B5EF4-FFF2-40B4-BE49-F238E27FC236}">
                  <a16:creationId xmlns:a16="http://schemas.microsoft.com/office/drawing/2014/main" id="{4EF177D1-3534-72C2-4B17-4756316634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5459" y="1518868"/>
              <a:ext cx="457200" cy="457200"/>
            </a:xfrm>
            <a:prstGeom prst="rect">
              <a:avLst/>
            </a:prstGeom>
          </p:spPr>
        </p:pic>
        <p:pic>
          <p:nvPicPr>
            <p:cNvPr id="30" name="Graphic 14" descr="Server with solid fill">
              <a:extLst>
                <a:ext uri="{FF2B5EF4-FFF2-40B4-BE49-F238E27FC236}">
                  <a16:creationId xmlns:a16="http://schemas.microsoft.com/office/drawing/2014/main" id="{760EB341-5DC4-6ADD-8488-2CB521782F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4896" y="1514538"/>
              <a:ext cx="457200" cy="457200"/>
            </a:xfrm>
            <a:prstGeom prst="rect">
              <a:avLst/>
            </a:prstGeom>
          </p:spPr>
        </p:pic>
        <p:pic>
          <p:nvPicPr>
            <p:cNvPr id="31" name="Graphic 14" descr="Server with solid fill">
              <a:extLst>
                <a:ext uri="{FF2B5EF4-FFF2-40B4-BE49-F238E27FC236}">
                  <a16:creationId xmlns:a16="http://schemas.microsoft.com/office/drawing/2014/main" id="{76F36BE8-8FF1-6B4F-E5A5-A046D882AC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2777" y="819596"/>
              <a:ext cx="457200" cy="457200"/>
            </a:xfrm>
            <a:prstGeom prst="rect">
              <a:avLst/>
            </a:prstGeom>
          </p:spPr>
        </p:pic>
        <p:sp>
          <p:nvSpPr>
            <p:cNvPr id="36" name="TextBox 26">
              <a:extLst>
                <a:ext uri="{FF2B5EF4-FFF2-40B4-BE49-F238E27FC236}">
                  <a16:creationId xmlns:a16="http://schemas.microsoft.com/office/drawing/2014/main" id="{08BD883D-C4D6-6973-ACE8-FDD65E71298D}"/>
                </a:ext>
              </a:extLst>
            </p:cNvPr>
            <p:cNvSpPr txBox="1"/>
            <p:nvPr/>
          </p:nvSpPr>
          <p:spPr>
            <a:xfrm>
              <a:off x="6794244" y="1937329"/>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Data Ingestion</a:t>
              </a:r>
              <a:endParaRPr lang="en-US">
                <a:latin typeface="Arial"/>
                <a:cs typeface="Arial"/>
              </a:endParaRPr>
            </a:p>
          </p:txBody>
        </p:sp>
        <p:pic>
          <p:nvPicPr>
            <p:cNvPr id="43" name="Graphic 14" descr="Server with solid fill">
              <a:extLst>
                <a:ext uri="{FF2B5EF4-FFF2-40B4-BE49-F238E27FC236}">
                  <a16:creationId xmlns:a16="http://schemas.microsoft.com/office/drawing/2014/main" id="{95DE7B41-1CEC-AA42-ECAA-3779B941E2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4643" y="820462"/>
              <a:ext cx="457200" cy="457200"/>
            </a:xfrm>
            <a:prstGeom prst="rect">
              <a:avLst/>
            </a:prstGeom>
          </p:spPr>
        </p:pic>
        <p:sp>
          <p:nvSpPr>
            <p:cNvPr id="45" name="TextBox 44">
              <a:extLst>
                <a:ext uri="{FF2B5EF4-FFF2-40B4-BE49-F238E27FC236}">
                  <a16:creationId xmlns:a16="http://schemas.microsoft.com/office/drawing/2014/main" id="{53FAF1B9-57C6-CAFB-04A4-C38029A9EA7C}"/>
                </a:ext>
              </a:extLst>
            </p:cNvPr>
            <p:cNvSpPr txBox="1"/>
            <p:nvPr/>
          </p:nvSpPr>
          <p:spPr>
            <a:xfrm>
              <a:off x="6878525" y="1193513"/>
              <a:ext cx="1028402"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Hadoop/</a:t>
              </a:r>
              <a:r>
                <a:rPr lang="en-US" sz="800" b="1" dirty="0" err="1">
                  <a:solidFill>
                    <a:srgbClr val="595959"/>
                  </a:solidFill>
                  <a:latin typeface="Arial"/>
                  <a:cs typeface="Arial"/>
                </a:rPr>
                <a:t>Hbase</a:t>
              </a:r>
              <a:r>
                <a:rPr lang="en-US" sz="800" b="1" dirty="0">
                  <a:solidFill>
                    <a:srgbClr val="595959"/>
                  </a:solidFill>
                  <a:latin typeface="Arial"/>
                  <a:cs typeface="Arial"/>
                </a:rPr>
                <a:t> Data Node</a:t>
              </a:r>
              <a:endParaRPr lang="en-US">
                <a:latin typeface="Arial"/>
                <a:cs typeface="Arial"/>
              </a:endParaRPr>
            </a:p>
          </p:txBody>
        </p:sp>
        <p:sp>
          <p:nvSpPr>
            <p:cNvPr id="48" name="TextBox 26">
              <a:extLst>
                <a:ext uri="{FF2B5EF4-FFF2-40B4-BE49-F238E27FC236}">
                  <a16:creationId xmlns:a16="http://schemas.microsoft.com/office/drawing/2014/main" id="{3AC6016B-CAA3-1091-E4AC-D152CA652829}"/>
                </a:ext>
              </a:extLst>
            </p:cNvPr>
            <p:cNvSpPr txBox="1"/>
            <p:nvPr/>
          </p:nvSpPr>
          <p:spPr>
            <a:xfrm>
              <a:off x="6162996" y="1933865"/>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Metadata Search</a:t>
              </a:r>
              <a:endParaRPr lang="en-US">
                <a:latin typeface="Arial"/>
                <a:cs typeface="Arial"/>
              </a:endParaRPr>
            </a:p>
          </p:txBody>
        </p:sp>
        <p:pic>
          <p:nvPicPr>
            <p:cNvPr id="50" name="Graphic 14" descr="Server with solid fill">
              <a:extLst>
                <a:ext uri="{FF2B5EF4-FFF2-40B4-BE49-F238E27FC236}">
                  <a16:creationId xmlns:a16="http://schemas.microsoft.com/office/drawing/2014/main" id="{BC172981-E5DA-A9E5-9EEE-84FE58A0C5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1507" y="818347"/>
              <a:ext cx="457200" cy="457200"/>
            </a:xfrm>
            <a:prstGeom prst="rect">
              <a:avLst/>
            </a:prstGeom>
          </p:spPr>
        </p:pic>
        <p:sp>
          <p:nvSpPr>
            <p:cNvPr id="56" name="TextBox 26">
              <a:extLst>
                <a:ext uri="{FF2B5EF4-FFF2-40B4-BE49-F238E27FC236}">
                  <a16:creationId xmlns:a16="http://schemas.microsoft.com/office/drawing/2014/main" id="{65824BE8-1C25-AFC5-89E6-F4857F2DF7C7}"/>
                </a:ext>
              </a:extLst>
            </p:cNvPr>
            <p:cNvSpPr txBox="1"/>
            <p:nvPr/>
          </p:nvSpPr>
          <p:spPr>
            <a:xfrm>
              <a:off x="7738951" y="1232480"/>
              <a:ext cx="738323"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Rabbit MQ</a:t>
              </a:r>
              <a:endParaRPr lang="en-US">
                <a:latin typeface="Arial"/>
                <a:cs typeface="Arial"/>
              </a:endParaRPr>
            </a:p>
          </p:txBody>
        </p:sp>
        <p:pic>
          <p:nvPicPr>
            <p:cNvPr id="59" name="Graphic 14" descr="Server with solid fill">
              <a:extLst>
                <a:ext uri="{FF2B5EF4-FFF2-40B4-BE49-F238E27FC236}">
                  <a16:creationId xmlns:a16="http://schemas.microsoft.com/office/drawing/2014/main" id="{11B74A06-ECCF-8543-9915-F0B4FE7223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05143" y="1515404"/>
              <a:ext cx="457200" cy="457200"/>
            </a:xfrm>
            <a:prstGeom prst="rect">
              <a:avLst/>
            </a:prstGeom>
          </p:spPr>
        </p:pic>
        <p:sp>
          <p:nvSpPr>
            <p:cNvPr id="61" name="TextBox 26">
              <a:extLst>
                <a:ext uri="{FF2B5EF4-FFF2-40B4-BE49-F238E27FC236}">
                  <a16:creationId xmlns:a16="http://schemas.microsoft.com/office/drawing/2014/main" id="{7A753DCD-90DE-7ADB-4816-3ED74E7EEECA}"/>
                </a:ext>
              </a:extLst>
            </p:cNvPr>
            <p:cNvSpPr txBox="1"/>
            <p:nvPr/>
          </p:nvSpPr>
          <p:spPr>
            <a:xfrm>
              <a:off x="7392587" y="1933865"/>
              <a:ext cx="738323" cy="33855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Meta/ Vector DB</a:t>
              </a:r>
            </a:p>
          </p:txBody>
        </p:sp>
        <p:cxnSp>
          <p:nvCxnSpPr>
            <p:cNvPr id="63" name="Straight Arrow Connector 62">
              <a:extLst>
                <a:ext uri="{FF2B5EF4-FFF2-40B4-BE49-F238E27FC236}">
                  <a16:creationId xmlns:a16="http://schemas.microsoft.com/office/drawing/2014/main" id="{25D17C88-F809-0A0F-A7D8-2058C726FB91}"/>
                </a:ext>
              </a:extLst>
            </p:cNvPr>
            <p:cNvCxnSpPr>
              <a:cxnSpLocks/>
            </p:cNvCxnSpPr>
            <p:nvPr/>
          </p:nvCxnSpPr>
          <p:spPr>
            <a:xfrm flipV="1">
              <a:off x="5133205" y="2036713"/>
              <a:ext cx="1065933" cy="96"/>
            </a:xfrm>
            <a:prstGeom prst="straightConnector1">
              <a:avLst/>
            </a:prstGeom>
            <a:ln>
              <a:solidFill>
                <a:schemeClr val="tx1"/>
              </a:solidFill>
              <a:headEnd type="triangle"/>
              <a:tailEnd type="triangle"/>
            </a:ln>
          </p:spPr>
          <p:style>
            <a:lnRef idx="2">
              <a:schemeClr val="accent5"/>
            </a:lnRef>
            <a:fillRef idx="0">
              <a:schemeClr val="accent5"/>
            </a:fillRef>
            <a:effectRef idx="1">
              <a:schemeClr val="accent5"/>
            </a:effectRef>
            <a:fontRef idx="minor">
              <a:schemeClr val="tx1"/>
            </a:fontRef>
          </p:style>
        </p:cxnSp>
        <p:sp>
          <p:nvSpPr>
            <p:cNvPr id="197" name="TextBox 196">
              <a:extLst>
                <a:ext uri="{FF2B5EF4-FFF2-40B4-BE49-F238E27FC236}">
                  <a16:creationId xmlns:a16="http://schemas.microsoft.com/office/drawing/2014/main" id="{D7581714-AE30-6E79-B600-D0E96AF78842}"/>
                </a:ext>
              </a:extLst>
            </p:cNvPr>
            <p:cNvSpPr txBox="1"/>
            <p:nvPr/>
          </p:nvSpPr>
          <p:spPr>
            <a:xfrm>
              <a:off x="5050271" y="1689963"/>
              <a:ext cx="1211405" cy="461665"/>
            </a:xfrm>
            <a:prstGeom prst="rect">
              <a:avLst/>
            </a:prstGeom>
            <a:noFill/>
          </p:spPr>
          <p:txBody>
            <a:bodyPr wrap="square" lIns="91440" tIns="45720" rIns="91440" bIns="45720" rtlCol="0" anchor="t">
              <a:spAutoFit/>
            </a:bodyPr>
            <a:lstStyle/>
            <a:p>
              <a:pPr algn="ctr" defTabSz="685983"/>
              <a:r>
                <a:rPr lang="en-US" sz="800" b="1" kern="1200" dirty="0" err="1">
                  <a:solidFill>
                    <a:srgbClr val="595959"/>
                  </a:solidFill>
                </a:rPr>
                <a:t>FuncX</a:t>
              </a:r>
              <a:r>
                <a:rPr lang="en-US" sz="800" b="1" kern="1200" dirty="0">
                  <a:solidFill>
                    <a:srgbClr val="595959"/>
                  </a:solidFill>
                </a:rPr>
                <a:t> submits Job Submission Script</a:t>
              </a:r>
              <a:r>
                <a:rPr lang="en-US" sz="800" b="1" kern="1200" baseline="30000" dirty="0">
                  <a:solidFill>
                    <a:srgbClr val="595959"/>
                  </a:solidFill>
                </a:rPr>
                <a:t>2</a:t>
              </a:r>
              <a:endParaRPr lang="en-US" b="1" baseline="30000" dirty="0"/>
            </a:p>
            <a:p>
              <a:pPr indent="-171450" algn="ctr" defTabSz="685983">
                <a:buChar char="§"/>
              </a:pPr>
              <a:endParaRPr lang="en-US" sz="800" b="1" kern="1200" dirty="0">
                <a:solidFill>
                  <a:srgbClr val="595959"/>
                </a:solidFill>
              </a:endParaRPr>
            </a:p>
          </p:txBody>
        </p:sp>
        <p:pic>
          <p:nvPicPr>
            <p:cNvPr id="199" name="Graphic 35" descr="Database with solid fill">
              <a:extLst>
                <a:ext uri="{FF2B5EF4-FFF2-40B4-BE49-F238E27FC236}">
                  <a16:creationId xmlns:a16="http://schemas.microsoft.com/office/drawing/2014/main" id="{D1F4137F-9431-2A82-1B70-D502B18C84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0550" y="3206943"/>
              <a:ext cx="566883" cy="566882"/>
            </a:xfrm>
            <a:prstGeom prst="rect">
              <a:avLst/>
            </a:prstGeom>
          </p:spPr>
        </p:pic>
        <p:pic>
          <p:nvPicPr>
            <p:cNvPr id="201" name="Graphic 35" descr="Database with solid fill">
              <a:extLst>
                <a:ext uri="{FF2B5EF4-FFF2-40B4-BE49-F238E27FC236}">
                  <a16:creationId xmlns:a16="http://schemas.microsoft.com/office/drawing/2014/main" id="{CA367151-93DC-060E-F563-E16F21E45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6879" y="3206943"/>
              <a:ext cx="566883" cy="566882"/>
            </a:xfrm>
            <a:prstGeom prst="rect">
              <a:avLst/>
            </a:prstGeom>
          </p:spPr>
        </p:pic>
        <p:pic>
          <p:nvPicPr>
            <p:cNvPr id="204" name="Graphic 35" descr="Database with solid fill">
              <a:extLst>
                <a:ext uri="{FF2B5EF4-FFF2-40B4-BE49-F238E27FC236}">
                  <a16:creationId xmlns:a16="http://schemas.microsoft.com/office/drawing/2014/main" id="{C482CEF9-F0C6-73D9-7C55-3737036DBF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5868" y="3206942"/>
              <a:ext cx="566883" cy="566882"/>
            </a:xfrm>
            <a:prstGeom prst="rect">
              <a:avLst/>
            </a:prstGeom>
          </p:spPr>
        </p:pic>
        <p:sp>
          <p:nvSpPr>
            <p:cNvPr id="34" name="TextBox 33">
              <a:extLst>
                <a:ext uri="{FF2B5EF4-FFF2-40B4-BE49-F238E27FC236}">
                  <a16:creationId xmlns:a16="http://schemas.microsoft.com/office/drawing/2014/main" id="{999D5C3C-E9D2-995B-85DB-2E97706A4E73}"/>
                </a:ext>
              </a:extLst>
            </p:cNvPr>
            <p:cNvSpPr txBox="1"/>
            <p:nvPr/>
          </p:nvSpPr>
          <p:spPr>
            <a:xfrm>
              <a:off x="6813069" y="572556"/>
              <a:ext cx="1684866" cy="215444"/>
            </a:xfrm>
            <a:prstGeom prst="rect">
              <a:avLst/>
            </a:prstGeom>
            <a:noFill/>
          </p:spPr>
          <p:txBody>
            <a:bodyPr wrap="square" lIns="91440" tIns="45720" rIns="91440" bIns="45720" rtlCol="0" anchor="t">
              <a:spAutoFit/>
            </a:bodyPr>
            <a:lstStyle/>
            <a:p>
              <a:pPr algn="ctr" defTabSz="685983"/>
              <a:r>
                <a:rPr lang="en-US" sz="800" b="1" kern="1200" dirty="0">
                  <a:ea typeface="+mn-ea"/>
                </a:rPr>
                <a:t>Compute nodes (Polaris)</a:t>
              </a:r>
            </a:p>
          </p:txBody>
        </p:sp>
      </p:grpSp>
      <p:sp>
        <p:nvSpPr>
          <p:cNvPr id="213" name="Google Shape;224;p42">
            <a:extLst>
              <a:ext uri="{FF2B5EF4-FFF2-40B4-BE49-F238E27FC236}">
                <a16:creationId xmlns:a16="http://schemas.microsoft.com/office/drawing/2014/main" id="{390420EF-836D-6AAD-90E6-BCB35EE61E58}"/>
              </a:ext>
            </a:extLst>
          </p:cNvPr>
          <p:cNvSpPr txBox="1">
            <a:spLocks noGrp="1"/>
          </p:cNvSpPr>
          <p:nvPr>
            <p:ph type="title"/>
          </p:nvPr>
        </p:nvSpPr>
        <p:spPr>
          <a:xfrm>
            <a:off x="321781" y="92870"/>
            <a:ext cx="8670797" cy="441900"/>
          </a:xfrm>
          <a:prstGeom prst="rect">
            <a:avLst/>
          </a:prstGeom>
        </p:spPr>
        <p:txBody>
          <a:bodyPr spcFirstLastPara="1" wrap="square" lIns="68575" tIns="34275" rIns="68575" bIns="34275" anchor="ctr" anchorCtr="0">
            <a:normAutofit fontScale="90000"/>
          </a:bodyPr>
          <a:lstStyle/>
          <a:p>
            <a:r>
              <a:rPr lang="en" dirty="0"/>
              <a:t>Proposed Infrastructure Using Globus/</a:t>
            </a:r>
            <a:r>
              <a:rPr lang="en" dirty="0" err="1"/>
              <a:t>funcX</a:t>
            </a:r>
            <a:r>
              <a:rPr lang="en" dirty="0"/>
              <a:t> for the Portal – Outside ALCF Network</a:t>
            </a:r>
            <a:endParaRPr lang="en-US" dirty="0"/>
          </a:p>
        </p:txBody>
      </p:sp>
      <p:sp>
        <p:nvSpPr>
          <p:cNvPr id="217" name="TextBox 216">
            <a:extLst>
              <a:ext uri="{FF2B5EF4-FFF2-40B4-BE49-F238E27FC236}">
                <a16:creationId xmlns:a16="http://schemas.microsoft.com/office/drawing/2014/main" id="{96B9CFA3-963C-C9A0-67C5-2F54021706CB}"/>
              </a:ext>
            </a:extLst>
          </p:cNvPr>
          <p:cNvSpPr txBox="1"/>
          <p:nvPr/>
        </p:nvSpPr>
        <p:spPr>
          <a:xfrm>
            <a:off x="313850" y="570955"/>
            <a:ext cx="75483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900" dirty="0"/>
              <a:t>User uses climate data portal (UI) to interact with canned data with/without ALCF credentials</a:t>
            </a:r>
          </a:p>
          <a:p>
            <a:pPr marL="171450" indent="-171450">
              <a:buFont typeface="Wingdings"/>
              <a:buChar char="§"/>
            </a:pPr>
            <a:r>
              <a:rPr lang="en-US" sz="900" dirty="0"/>
              <a:t>API/UI server captures user requests and submits the request to Polaris compute node using </a:t>
            </a:r>
            <a:r>
              <a:rPr lang="en-US" sz="900" dirty="0">
                <a:hlinkClick r:id="rId10"/>
              </a:rPr>
              <a:t>FuncX</a:t>
            </a:r>
            <a:r>
              <a:rPr lang="en-US" sz="900" dirty="0"/>
              <a:t> (Function as a service) which interacts with the scheduler</a:t>
            </a:r>
          </a:p>
          <a:p>
            <a:pPr marL="171450" indent="-171450">
              <a:buFont typeface="Wingdings"/>
              <a:buChar char="§"/>
            </a:pPr>
            <a:r>
              <a:rPr lang="en-US" sz="900" dirty="0">
                <a:hlinkClick r:id="rId10"/>
              </a:rPr>
              <a:t>FuncX</a:t>
            </a:r>
            <a:r>
              <a:rPr lang="en-US" sz="900" dirty="0"/>
              <a:t> has the required the authorization/authentication credentials to talk ALCF system</a:t>
            </a:r>
          </a:p>
        </p:txBody>
      </p:sp>
      <p:sp>
        <p:nvSpPr>
          <p:cNvPr id="219" name="TextBox 218">
            <a:extLst>
              <a:ext uri="{FF2B5EF4-FFF2-40B4-BE49-F238E27FC236}">
                <a16:creationId xmlns:a16="http://schemas.microsoft.com/office/drawing/2014/main" id="{965855F3-CC51-46FC-99C2-7D0A5F88138E}"/>
              </a:ext>
            </a:extLst>
          </p:cNvPr>
          <p:cNvSpPr txBox="1"/>
          <p:nvPr/>
        </p:nvSpPr>
        <p:spPr>
          <a:xfrm>
            <a:off x="183091" y="3907848"/>
            <a:ext cx="359111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000" dirty="0"/>
              <a:t>Upload API needs authentication/authorization</a:t>
            </a:r>
            <a:endParaRPr lang="en-US" dirty="0"/>
          </a:p>
          <a:p>
            <a:pPr marL="228600" indent="-228600">
              <a:buAutoNum type="arabicPeriod"/>
            </a:pPr>
            <a:r>
              <a:rPr lang="en-US" sz="1000" dirty="0"/>
              <a:t>The Job submission script passes request to the computes using a dedicated queue allowing for on demand computing and releases the nodes once the request is complete</a:t>
            </a:r>
          </a:p>
          <a:p>
            <a:pPr marL="228600" indent="-228600">
              <a:buAutoNum type="arabicPeriod"/>
            </a:pPr>
            <a:endParaRPr lang="en-US" sz="1000" dirty="0"/>
          </a:p>
        </p:txBody>
      </p:sp>
      <p:pic>
        <p:nvPicPr>
          <p:cNvPr id="221" name="Graphic 14" descr="Server with solid fill">
            <a:extLst>
              <a:ext uri="{FF2B5EF4-FFF2-40B4-BE49-F238E27FC236}">
                <a16:creationId xmlns:a16="http://schemas.microsoft.com/office/drawing/2014/main" id="{95C96111-DF48-8783-EA2D-C5D399504F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54575" y="2160507"/>
            <a:ext cx="457200" cy="457200"/>
          </a:xfrm>
          <a:prstGeom prst="rect">
            <a:avLst/>
          </a:prstGeom>
        </p:spPr>
      </p:pic>
      <p:sp>
        <p:nvSpPr>
          <p:cNvPr id="223" name="TextBox 26">
            <a:extLst>
              <a:ext uri="{FF2B5EF4-FFF2-40B4-BE49-F238E27FC236}">
                <a16:creationId xmlns:a16="http://schemas.microsoft.com/office/drawing/2014/main" id="{0C23F6C7-D8BD-246E-4C09-97D968255611}"/>
              </a:ext>
            </a:extLst>
          </p:cNvPr>
          <p:cNvSpPr txBox="1"/>
          <p:nvPr/>
        </p:nvSpPr>
        <p:spPr>
          <a:xfrm>
            <a:off x="8024701" y="2544332"/>
            <a:ext cx="842232"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Upload API</a:t>
            </a:r>
            <a:endParaRPr lang="en-US" sz="800" b="1" baseline="30000">
              <a:solidFill>
                <a:srgbClr val="595959"/>
              </a:solidFill>
              <a:latin typeface="Arial"/>
              <a:cs typeface="Arial"/>
            </a:endParaRPr>
          </a:p>
        </p:txBody>
      </p:sp>
      <p:pic>
        <p:nvPicPr>
          <p:cNvPr id="225" name="Graphic 14" descr="Server with solid fill">
            <a:extLst>
              <a:ext uri="{FF2B5EF4-FFF2-40B4-BE49-F238E27FC236}">
                <a16:creationId xmlns:a16="http://schemas.microsoft.com/office/drawing/2014/main" id="{4D8462EE-523E-E0A3-6E67-67B996C9F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23990" y="1445107"/>
            <a:ext cx="457200" cy="457200"/>
          </a:xfrm>
          <a:prstGeom prst="rect">
            <a:avLst/>
          </a:prstGeom>
        </p:spPr>
      </p:pic>
      <p:sp>
        <p:nvSpPr>
          <p:cNvPr id="226" name="TextBox 26">
            <a:extLst>
              <a:ext uri="{FF2B5EF4-FFF2-40B4-BE49-F238E27FC236}">
                <a16:creationId xmlns:a16="http://schemas.microsoft.com/office/drawing/2014/main" id="{51E5AD85-313A-8062-2CFD-21CED5F0B8AA}"/>
              </a:ext>
            </a:extLst>
          </p:cNvPr>
          <p:cNvSpPr txBox="1"/>
          <p:nvPr/>
        </p:nvSpPr>
        <p:spPr>
          <a:xfrm>
            <a:off x="8254167" y="1877581"/>
            <a:ext cx="842232" cy="215444"/>
          </a:xfrm>
          <a:prstGeom prst="rect">
            <a:avLst/>
          </a:prstGeom>
          <a:noFill/>
        </p:spPr>
        <p:txBody>
          <a:bodyPr wrap="square" lIns="91440" tIns="45720" rIns="91440" bIns="45720" rtlCol="0" anchor="t">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800" b="1" dirty="0">
                <a:solidFill>
                  <a:srgbClr val="595959"/>
                </a:solidFill>
                <a:latin typeface="Arial"/>
                <a:cs typeface="Arial"/>
              </a:rPr>
              <a:t>Core API</a:t>
            </a:r>
            <a:endParaRPr lang="en-US" dirty="0">
              <a:latin typeface="Arial"/>
              <a:cs typeface="Arial"/>
            </a:endParaRPr>
          </a:p>
        </p:txBody>
      </p:sp>
      <p:sp>
        <p:nvSpPr>
          <p:cNvPr id="228" name="Rectangle: Rounded Corners 227">
            <a:extLst>
              <a:ext uri="{FF2B5EF4-FFF2-40B4-BE49-F238E27FC236}">
                <a16:creationId xmlns:a16="http://schemas.microsoft.com/office/drawing/2014/main" id="{6B85B0DC-25D7-BDC0-45EC-35C9F6EA34F1}"/>
              </a:ext>
            </a:extLst>
          </p:cNvPr>
          <p:cNvSpPr/>
          <p:nvPr/>
        </p:nvSpPr>
        <p:spPr>
          <a:xfrm>
            <a:off x="3941618" y="1036493"/>
            <a:ext cx="5204114" cy="381865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Arial"/>
            </a:endParaRPr>
          </a:p>
        </p:txBody>
      </p:sp>
      <p:sp>
        <p:nvSpPr>
          <p:cNvPr id="231" name="TextBox 230">
            <a:extLst>
              <a:ext uri="{FF2B5EF4-FFF2-40B4-BE49-F238E27FC236}">
                <a16:creationId xmlns:a16="http://schemas.microsoft.com/office/drawing/2014/main" id="{7979571F-6E3B-1EB8-7D5C-1060AE83F54A}"/>
              </a:ext>
            </a:extLst>
          </p:cNvPr>
          <p:cNvSpPr txBox="1"/>
          <p:nvPr/>
        </p:nvSpPr>
        <p:spPr>
          <a:xfrm>
            <a:off x="6201640" y="1083252"/>
            <a:ext cx="7516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t>ALCF</a:t>
            </a:r>
          </a:p>
        </p:txBody>
      </p:sp>
      <p:sp>
        <p:nvSpPr>
          <p:cNvPr id="232" name="Rectangle: Rounded Corners 231">
            <a:extLst>
              <a:ext uri="{FF2B5EF4-FFF2-40B4-BE49-F238E27FC236}">
                <a16:creationId xmlns:a16="http://schemas.microsoft.com/office/drawing/2014/main" id="{17FD372F-4902-B6F6-C2E4-D70DFA4D279B}"/>
              </a:ext>
            </a:extLst>
          </p:cNvPr>
          <p:cNvSpPr/>
          <p:nvPr/>
        </p:nvSpPr>
        <p:spPr>
          <a:xfrm>
            <a:off x="1456457" y="1599334"/>
            <a:ext cx="2108490" cy="214745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cs typeface="Arial"/>
            </a:endParaRPr>
          </a:p>
        </p:txBody>
      </p:sp>
      <p:sp>
        <p:nvSpPr>
          <p:cNvPr id="233" name="TextBox 232">
            <a:extLst>
              <a:ext uri="{FF2B5EF4-FFF2-40B4-BE49-F238E27FC236}">
                <a16:creationId xmlns:a16="http://schemas.microsoft.com/office/drawing/2014/main" id="{D9026EE0-14EE-96C5-9AE6-01974BFC1F79}"/>
              </a:ext>
            </a:extLst>
          </p:cNvPr>
          <p:cNvSpPr txBox="1"/>
          <p:nvPr/>
        </p:nvSpPr>
        <p:spPr>
          <a:xfrm>
            <a:off x="2027957" y="1685059"/>
            <a:ext cx="10287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Cloud/CELS </a:t>
            </a:r>
          </a:p>
        </p:txBody>
      </p:sp>
      <p:pic>
        <p:nvPicPr>
          <p:cNvPr id="8" name="Graphic 14" descr="Server with solid fill">
            <a:extLst>
              <a:ext uri="{FF2B5EF4-FFF2-40B4-BE49-F238E27FC236}">
                <a16:creationId xmlns:a16="http://schemas.microsoft.com/office/drawing/2014/main" id="{E82914A8-FF08-BC1F-8CC6-A45198A1F1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6598" y="2089177"/>
            <a:ext cx="457200" cy="457200"/>
          </a:xfrm>
          <a:prstGeom prst="rect">
            <a:avLst/>
          </a:prstGeom>
        </p:spPr>
      </p:pic>
    </p:spTree>
    <p:extLst>
      <p:ext uri="{BB962C8B-B14F-4D97-AF65-F5344CB8AC3E}">
        <p14:creationId xmlns:p14="http://schemas.microsoft.com/office/powerpoint/2010/main" val="353435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06" name="Title 205">
            <a:extLst>
              <a:ext uri="{FF2B5EF4-FFF2-40B4-BE49-F238E27FC236}">
                <a16:creationId xmlns:a16="http://schemas.microsoft.com/office/drawing/2014/main" id="{56203921-63FA-64E0-FA5C-27FA8786D0CC}"/>
              </a:ext>
            </a:extLst>
          </p:cNvPr>
          <p:cNvSpPr>
            <a:spLocks noGrp="1"/>
          </p:cNvSpPr>
          <p:nvPr>
            <p:ph type="title"/>
          </p:nvPr>
        </p:nvSpPr>
        <p:spPr>
          <a:xfrm>
            <a:off x="534865" y="-321"/>
            <a:ext cx="8173030" cy="441773"/>
          </a:xfrm>
        </p:spPr>
        <p:txBody>
          <a:bodyPr/>
          <a:lstStyle/>
          <a:p>
            <a:r>
              <a:rPr lang="en-US" dirty="0"/>
              <a:t>Requirement (IBM)</a:t>
            </a:r>
          </a:p>
        </p:txBody>
      </p:sp>
      <p:grpSp>
        <p:nvGrpSpPr>
          <p:cNvPr id="207" name="Group 206">
            <a:extLst>
              <a:ext uri="{FF2B5EF4-FFF2-40B4-BE49-F238E27FC236}">
                <a16:creationId xmlns:a16="http://schemas.microsoft.com/office/drawing/2014/main" id="{742CCEAB-BCAD-C34D-B5C1-758B6773DB70}"/>
              </a:ext>
            </a:extLst>
          </p:cNvPr>
          <p:cNvGrpSpPr/>
          <p:nvPr/>
        </p:nvGrpSpPr>
        <p:grpSpPr>
          <a:xfrm>
            <a:off x="824331" y="2725206"/>
            <a:ext cx="7690418" cy="1756149"/>
            <a:chOff x="727793" y="1651713"/>
            <a:chExt cx="10253888" cy="2341532"/>
          </a:xfrm>
        </p:grpSpPr>
        <p:grpSp>
          <p:nvGrpSpPr>
            <p:cNvPr id="211" name="Group 210">
              <a:extLst>
                <a:ext uri="{FF2B5EF4-FFF2-40B4-BE49-F238E27FC236}">
                  <a16:creationId xmlns:a16="http://schemas.microsoft.com/office/drawing/2014/main" id="{13672253-11EF-709D-414B-98C1E00578D4}"/>
                </a:ext>
              </a:extLst>
            </p:cNvPr>
            <p:cNvGrpSpPr/>
            <p:nvPr/>
          </p:nvGrpSpPr>
          <p:grpSpPr>
            <a:xfrm>
              <a:off x="3600431" y="2043777"/>
              <a:ext cx="6425194" cy="1557404"/>
              <a:chOff x="3600431" y="2043777"/>
              <a:chExt cx="6425194" cy="1557404"/>
            </a:xfrm>
          </p:grpSpPr>
          <p:pic>
            <p:nvPicPr>
              <p:cNvPr id="227" name="Graphic 16" descr="Server with solid fill">
                <a:extLst>
                  <a:ext uri="{FF2B5EF4-FFF2-40B4-BE49-F238E27FC236}">
                    <a16:creationId xmlns:a16="http://schemas.microsoft.com/office/drawing/2014/main" id="{A37BEA93-AE09-0B21-571B-9F3478F2F6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0849" y="2043777"/>
                <a:ext cx="457199" cy="457200"/>
              </a:xfrm>
              <a:prstGeom prst="rect">
                <a:avLst/>
              </a:prstGeom>
            </p:spPr>
          </p:pic>
          <p:pic>
            <p:nvPicPr>
              <p:cNvPr id="228" name="Graphic 17" descr="Server with solid fill">
                <a:extLst>
                  <a:ext uri="{FF2B5EF4-FFF2-40B4-BE49-F238E27FC236}">
                    <a16:creationId xmlns:a16="http://schemas.microsoft.com/office/drawing/2014/main" id="{F3870B5A-C563-EA0B-8D04-5E79A75C0E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1922" y="2043777"/>
                <a:ext cx="457199" cy="457200"/>
              </a:xfrm>
              <a:prstGeom prst="rect">
                <a:avLst/>
              </a:prstGeom>
            </p:spPr>
          </p:pic>
          <p:pic>
            <p:nvPicPr>
              <p:cNvPr id="229" name="Graphic 18" descr="Server with solid fill">
                <a:extLst>
                  <a:ext uri="{FF2B5EF4-FFF2-40B4-BE49-F238E27FC236}">
                    <a16:creationId xmlns:a16="http://schemas.microsoft.com/office/drawing/2014/main" id="{DBDC3321-1C95-28A6-E681-9E02830B2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5720" y="2047072"/>
                <a:ext cx="457199" cy="457200"/>
              </a:xfrm>
              <a:prstGeom prst="rect">
                <a:avLst/>
              </a:prstGeom>
            </p:spPr>
          </p:pic>
          <p:pic>
            <p:nvPicPr>
              <p:cNvPr id="230" name="Graphic 19" descr="Server with solid fill">
                <a:extLst>
                  <a:ext uri="{FF2B5EF4-FFF2-40B4-BE49-F238E27FC236}">
                    <a16:creationId xmlns:a16="http://schemas.microsoft.com/office/drawing/2014/main" id="{30B8F9C1-F469-423E-EBFA-D47B70EC4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0849" y="3143981"/>
                <a:ext cx="457199" cy="457200"/>
              </a:xfrm>
              <a:prstGeom prst="rect">
                <a:avLst/>
              </a:prstGeom>
            </p:spPr>
          </p:pic>
          <p:pic>
            <p:nvPicPr>
              <p:cNvPr id="231" name="Graphic 20" descr="Server with solid fill">
                <a:extLst>
                  <a:ext uri="{FF2B5EF4-FFF2-40B4-BE49-F238E27FC236}">
                    <a16:creationId xmlns:a16="http://schemas.microsoft.com/office/drawing/2014/main" id="{6E87B3AD-B78C-F963-B11B-23CEC3EFBD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1922" y="3143981"/>
                <a:ext cx="457199" cy="457200"/>
              </a:xfrm>
              <a:prstGeom prst="rect">
                <a:avLst/>
              </a:prstGeom>
            </p:spPr>
          </p:pic>
          <p:pic>
            <p:nvPicPr>
              <p:cNvPr id="232" name="Graphic 21" descr="Server with solid fill">
                <a:extLst>
                  <a:ext uri="{FF2B5EF4-FFF2-40B4-BE49-F238E27FC236}">
                    <a16:creationId xmlns:a16="http://schemas.microsoft.com/office/drawing/2014/main" id="{FEBB62F3-D2D3-930D-5245-6D52DFAD90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8690" y="3143981"/>
                <a:ext cx="457199" cy="457200"/>
              </a:xfrm>
              <a:prstGeom prst="rect">
                <a:avLst/>
              </a:prstGeom>
            </p:spPr>
          </p:pic>
          <p:pic>
            <p:nvPicPr>
              <p:cNvPr id="233" name="Graphic 22" descr="Server with solid fill">
                <a:extLst>
                  <a:ext uri="{FF2B5EF4-FFF2-40B4-BE49-F238E27FC236}">
                    <a16:creationId xmlns:a16="http://schemas.microsoft.com/office/drawing/2014/main" id="{01C8A496-101F-1DE2-BA31-04563CB2D4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431" y="3143981"/>
                <a:ext cx="457199" cy="457200"/>
              </a:xfrm>
              <a:prstGeom prst="rect">
                <a:avLst/>
              </a:prstGeom>
            </p:spPr>
          </p:pic>
          <p:pic>
            <p:nvPicPr>
              <p:cNvPr id="234" name="Graphic 23" descr="Server with solid fill">
                <a:extLst>
                  <a:ext uri="{FF2B5EF4-FFF2-40B4-BE49-F238E27FC236}">
                    <a16:creationId xmlns:a16="http://schemas.microsoft.com/office/drawing/2014/main" id="{691F3128-23E6-4DE3-92BF-D34699B4DE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431" y="2043777"/>
                <a:ext cx="457199" cy="457200"/>
              </a:xfrm>
              <a:prstGeom prst="rect">
                <a:avLst/>
              </a:prstGeom>
            </p:spPr>
          </p:pic>
          <p:sp>
            <p:nvSpPr>
              <p:cNvPr id="235" name="TextBox 24">
                <a:extLst>
                  <a:ext uri="{FF2B5EF4-FFF2-40B4-BE49-F238E27FC236}">
                    <a16:creationId xmlns:a16="http://schemas.microsoft.com/office/drawing/2014/main" id="{454B5438-88D6-C7AA-FC15-A7B38C77DB14}"/>
                  </a:ext>
                </a:extLst>
              </p:cNvPr>
              <p:cNvSpPr txBox="1"/>
              <p:nvPr/>
            </p:nvSpPr>
            <p:spPr>
              <a:xfrm>
                <a:off x="4056267" y="2043777"/>
                <a:ext cx="962229" cy="27699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750" dirty="0">
                    <a:latin typeface="IBM Plex Sans" charset="0"/>
                    <a:ea typeface="IBM Plex Sans" charset="0"/>
                    <a:cs typeface="IBM Plex Sans" charset="0"/>
                  </a:rPr>
                  <a:t>Proxy server</a:t>
                </a:r>
              </a:p>
            </p:txBody>
          </p:sp>
          <p:sp>
            <p:nvSpPr>
              <p:cNvPr id="236" name="TextBox 25">
                <a:extLst>
                  <a:ext uri="{FF2B5EF4-FFF2-40B4-BE49-F238E27FC236}">
                    <a16:creationId xmlns:a16="http://schemas.microsoft.com/office/drawing/2014/main" id="{CFB1CB8B-3CF8-98CF-2738-150F7939929E}"/>
                  </a:ext>
                </a:extLst>
              </p:cNvPr>
              <p:cNvSpPr txBox="1"/>
              <p:nvPr/>
            </p:nvSpPr>
            <p:spPr>
              <a:xfrm>
                <a:off x="8935890" y="3143981"/>
                <a:ext cx="1054135" cy="430887"/>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750" dirty="0">
                    <a:latin typeface="IBM Plex Sans" charset="0"/>
                    <a:ea typeface="IBM Plex Sans" charset="0"/>
                    <a:cs typeface="IBM Plex Sans" charset="0"/>
                  </a:rPr>
                  <a:t>Core APIs</a:t>
                </a:r>
              </a:p>
              <a:p>
                <a:pPr algn="l"/>
                <a:r>
                  <a:rPr lang="en-US" sz="750" dirty="0">
                    <a:latin typeface="IBM Plex Sans" charset="0"/>
                    <a:ea typeface="IBM Plex Sans" charset="0"/>
                    <a:cs typeface="IBM Plex Sans" charset="0"/>
                  </a:rPr>
                  <a:t>User interface</a:t>
                </a:r>
              </a:p>
            </p:txBody>
          </p:sp>
          <p:sp>
            <p:nvSpPr>
              <p:cNvPr id="237" name="TextBox 26">
                <a:extLst>
                  <a:ext uri="{FF2B5EF4-FFF2-40B4-BE49-F238E27FC236}">
                    <a16:creationId xmlns:a16="http://schemas.microsoft.com/office/drawing/2014/main" id="{9309D74E-E78A-16D1-5337-D4572195D7A1}"/>
                  </a:ext>
                </a:extLst>
              </p:cNvPr>
              <p:cNvSpPr txBox="1"/>
              <p:nvPr/>
            </p:nvSpPr>
            <p:spPr>
              <a:xfrm>
                <a:off x="7434816" y="3143981"/>
                <a:ext cx="1071233" cy="27699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750" dirty="0">
                    <a:latin typeface="IBM Plex Sans" charset="0"/>
                    <a:ea typeface="IBM Plex Sans" charset="0"/>
                    <a:cs typeface="IBM Plex Sans" charset="0"/>
                  </a:rPr>
                  <a:t>Data ingestion</a:t>
                </a:r>
              </a:p>
            </p:txBody>
          </p:sp>
          <p:sp>
            <p:nvSpPr>
              <p:cNvPr id="238" name="TextBox 27">
                <a:extLst>
                  <a:ext uri="{FF2B5EF4-FFF2-40B4-BE49-F238E27FC236}">
                    <a16:creationId xmlns:a16="http://schemas.microsoft.com/office/drawing/2014/main" id="{509BA09E-DFEE-0AF7-CDE5-FBE7C5A5D115}"/>
                  </a:ext>
                </a:extLst>
              </p:cNvPr>
              <p:cNvSpPr txBox="1"/>
              <p:nvPr/>
            </p:nvSpPr>
            <p:spPr>
              <a:xfrm>
                <a:off x="5918043" y="3143981"/>
                <a:ext cx="1197337" cy="27699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750" dirty="0">
                    <a:latin typeface="IBM Plex Sans" charset="0"/>
                    <a:ea typeface="IBM Plex Sans" charset="0"/>
                    <a:cs typeface="IBM Plex Sans" charset="0"/>
                  </a:rPr>
                  <a:t>Meta-/vector DB</a:t>
                </a:r>
              </a:p>
            </p:txBody>
          </p:sp>
          <p:sp>
            <p:nvSpPr>
              <p:cNvPr id="239" name="TextBox 28">
                <a:extLst>
                  <a:ext uri="{FF2B5EF4-FFF2-40B4-BE49-F238E27FC236}">
                    <a16:creationId xmlns:a16="http://schemas.microsoft.com/office/drawing/2014/main" id="{5F740623-AE1C-92B0-AA2B-14FA85DA0446}"/>
                  </a:ext>
                </a:extLst>
              </p:cNvPr>
              <p:cNvSpPr txBox="1"/>
              <p:nvPr/>
            </p:nvSpPr>
            <p:spPr>
              <a:xfrm>
                <a:off x="4057555" y="3143981"/>
                <a:ext cx="1096881" cy="27699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750" dirty="0">
                    <a:latin typeface="IBM Plex Sans" charset="0"/>
                    <a:ea typeface="IBM Plex Sans" charset="0"/>
                    <a:cs typeface="IBM Plex Sans" charset="0"/>
                  </a:rPr>
                  <a:t>System admin.</a:t>
                </a:r>
              </a:p>
            </p:txBody>
          </p:sp>
          <p:sp>
            <p:nvSpPr>
              <p:cNvPr id="240" name="TextBox 29">
                <a:extLst>
                  <a:ext uri="{FF2B5EF4-FFF2-40B4-BE49-F238E27FC236}">
                    <a16:creationId xmlns:a16="http://schemas.microsoft.com/office/drawing/2014/main" id="{C055D06D-3A7C-FACF-BD8F-40196E56CE74}"/>
                  </a:ext>
                </a:extLst>
              </p:cNvPr>
              <p:cNvSpPr txBox="1"/>
              <p:nvPr/>
            </p:nvSpPr>
            <p:spPr>
              <a:xfrm>
                <a:off x="5918045" y="2046701"/>
                <a:ext cx="1105431" cy="430887"/>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750" dirty="0">
                    <a:latin typeface="IBM Plex Sans" charset="0"/>
                    <a:ea typeface="IBM Plex Sans" charset="0"/>
                    <a:cs typeface="IBM Plex Sans" charset="0"/>
                  </a:rPr>
                  <a:t>Hadoop/</a:t>
                </a:r>
                <a:r>
                  <a:rPr lang="en-US" sz="750" dirty="0" err="1">
                    <a:latin typeface="IBM Plex Sans" charset="0"/>
                    <a:ea typeface="IBM Plex Sans" charset="0"/>
                    <a:cs typeface="IBM Plex Sans" charset="0"/>
                  </a:rPr>
                  <a:t>hBase</a:t>
                </a:r>
                <a:endParaRPr lang="en-US" sz="750" dirty="0">
                  <a:latin typeface="IBM Plex Sans" charset="0"/>
                  <a:ea typeface="IBM Plex Sans" charset="0"/>
                  <a:cs typeface="IBM Plex Sans" charset="0"/>
                </a:endParaRPr>
              </a:p>
              <a:p>
                <a:pPr algn="l"/>
                <a:r>
                  <a:rPr lang="en-US" sz="750" dirty="0">
                    <a:latin typeface="IBM Plex Sans" charset="0"/>
                    <a:ea typeface="IBM Plex Sans" charset="0"/>
                    <a:cs typeface="IBM Plex Sans" charset="0"/>
                  </a:rPr>
                  <a:t>Master</a:t>
                </a:r>
              </a:p>
            </p:txBody>
          </p:sp>
          <p:sp>
            <p:nvSpPr>
              <p:cNvPr id="241" name="TextBox 30">
                <a:extLst>
                  <a:ext uri="{FF2B5EF4-FFF2-40B4-BE49-F238E27FC236}">
                    <a16:creationId xmlns:a16="http://schemas.microsoft.com/office/drawing/2014/main" id="{EA59A793-2DF5-8863-7C8C-79C9B7E9E931}"/>
                  </a:ext>
                </a:extLst>
              </p:cNvPr>
              <p:cNvSpPr txBox="1"/>
              <p:nvPr/>
            </p:nvSpPr>
            <p:spPr>
              <a:xfrm>
                <a:off x="7419120" y="2047072"/>
                <a:ext cx="1105431" cy="430887"/>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750" dirty="0">
                    <a:latin typeface="IBM Plex Sans" charset="0"/>
                    <a:ea typeface="IBM Plex Sans" charset="0"/>
                    <a:cs typeface="IBM Plex Sans" charset="0"/>
                  </a:rPr>
                  <a:t>Hadoop/</a:t>
                </a:r>
                <a:r>
                  <a:rPr lang="en-US" sz="750" dirty="0" err="1">
                    <a:latin typeface="IBM Plex Sans" charset="0"/>
                    <a:ea typeface="IBM Plex Sans" charset="0"/>
                    <a:cs typeface="IBM Plex Sans" charset="0"/>
                  </a:rPr>
                  <a:t>hBase</a:t>
                </a:r>
                <a:endParaRPr lang="en-US" sz="750" dirty="0">
                  <a:latin typeface="IBM Plex Sans" charset="0"/>
                  <a:ea typeface="IBM Plex Sans" charset="0"/>
                  <a:cs typeface="IBM Plex Sans" charset="0"/>
                </a:endParaRPr>
              </a:p>
              <a:p>
                <a:pPr algn="l"/>
                <a:r>
                  <a:rPr lang="en-US" sz="750" dirty="0">
                    <a:latin typeface="IBM Plex Sans" charset="0"/>
                    <a:ea typeface="IBM Plex Sans" charset="0"/>
                    <a:cs typeface="IBM Plex Sans" charset="0"/>
                  </a:rPr>
                  <a:t>Data node</a:t>
                </a:r>
              </a:p>
            </p:txBody>
          </p:sp>
          <p:sp>
            <p:nvSpPr>
              <p:cNvPr id="242" name="TextBox 31">
                <a:extLst>
                  <a:ext uri="{FF2B5EF4-FFF2-40B4-BE49-F238E27FC236}">
                    <a16:creationId xmlns:a16="http://schemas.microsoft.com/office/drawing/2014/main" id="{7C77C6CB-B26C-A958-B365-4FD562DD9A95}"/>
                  </a:ext>
                </a:extLst>
              </p:cNvPr>
              <p:cNvSpPr txBox="1"/>
              <p:nvPr/>
            </p:nvSpPr>
            <p:spPr>
              <a:xfrm>
                <a:off x="8920194" y="2047072"/>
                <a:ext cx="1105431" cy="430887"/>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750" dirty="0">
                    <a:latin typeface="IBM Plex Sans" charset="0"/>
                    <a:ea typeface="IBM Plex Sans" charset="0"/>
                    <a:cs typeface="IBM Plex Sans" charset="0"/>
                  </a:rPr>
                  <a:t>Hadoop/</a:t>
                </a:r>
                <a:r>
                  <a:rPr lang="en-US" sz="750" dirty="0" err="1">
                    <a:latin typeface="IBM Plex Sans" charset="0"/>
                    <a:ea typeface="IBM Plex Sans" charset="0"/>
                    <a:cs typeface="IBM Plex Sans" charset="0"/>
                  </a:rPr>
                  <a:t>hBase</a:t>
                </a:r>
                <a:endParaRPr lang="en-US" sz="750" dirty="0">
                  <a:latin typeface="IBM Plex Sans" charset="0"/>
                  <a:ea typeface="IBM Plex Sans" charset="0"/>
                  <a:cs typeface="IBM Plex Sans" charset="0"/>
                </a:endParaRPr>
              </a:p>
              <a:p>
                <a:pPr algn="l"/>
                <a:r>
                  <a:rPr lang="en-US" sz="750" dirty="0">
                    <a:latin typeface="IBM Plex Sans" charset="0"/>
                    <a:ea typeface="IBM Plex Sans" charset="0"/>
                    <a:cs typeface="IBM Plex Sans" charset="0"/>
                  </a:rPr>
                  <a:t>Data node</a:t>
                </a:r>
              </a:p>
            </p:txBody>
          </p:sp>
        </p:grpSp>
        <p:sp>
          <p:nvSpPr>
            <p:cNvPr id="212" name="Rounded Rectangle 4">
              <a:extLst>
                <a:ext uri="{FF2B5EF4-FFF2-40B4-BE49-F238E27FC236}">
                  <a16:creationId xmlns:a16="http://schemas.microsoft.com/office/drawing/2014/main" id="{D1DE2823-3B72-58C7-AEC9-D02D0B1C2D6C}"/>
                </a:ext>
              </a:extLst>
            </p:cNvPr>
            <p:cNvSpPr/>
            <p:nvPr/>
          </p:nvSpPr>
          <p:spPr bwMode="auto">
            <a:xfrm>
              <a:off x="3464775" y="1651713"/>
              <a:ext cx="7453748" cy="2341532"/>
            </a:xfrm>
            <a:prstGeom prst="roundRect">
              <a:avLst/>
            </a:prstGeom>
            <a:noFill/>
            <a:ln w="19050">
              <a:solidFill>
                <a:schemeClr val="accent3"/>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983" rtl="0" eaLnBrk="1" latinLnBrk="0" hangingPunct="1">
                <a:defRPr sz="1350" kern="1200">
                  <a:solidFill>
                    <a:schemeClr val="dk1"/>
                  </a:solidFill>
                  <a:latin typeface="+mn-lt"/>
                  <a:ea typeface="+mn-ea"/>
                  <a:cs typeface="+mn-cs"/>
                </a:defRPr>
              </a:lvl1pPr>
              <a:lvl2pPr marL="342991" algn="l" defTabSz="685983" rtl="0" eaLnBrk="1" latinLnBrk="0" hangingPunct="1">
                <a:defRPr sz="1350" kern="1200">
                  <a:solidFill>
                    <a:schemeClr val="dk1"/>
                  </a:solidFill>
                  <a:latin typeface="+mn-lt"/>
                  <a:ea typeface="+mn-ea"/>
                  <a:cs typeface="+mn-cs"/>
                </a:defRPr>
              </a:lvl2pPr>
              <a:lvl3pPr marL="685983" algn="l" defTabSz="685983" rtl="0" eaLnBrk="1" latinLnBrk="0" hangingPunct="1">
                <a:defRPr sz="1350" kern="1200">
                  <a:solidFill>
                    <a:schemeClr val="dk1"/>
                  </a:solidFill>
                  <a:latin typeface="+mn-lt"/>
                  <a:ea typeface="+mn-ea"/>
                  <a:cs typeface="+mn-cs"/>
                </a:defRPr>
              </a:lvl3pPr>
              <a:lvl4pPr marL="1028974" algn="l" defTabSz="685983" rtl="0" eaLnBrk="1" latinLnBrk="0" hangingPunct="1">
                <a:defRPr sz="1350" kern="1200">
                  <a:solidFill>
                    <a:schemeClr val="dk1"/>
                  </a:solidFill>
                  <a:latin typeface="+mn-lt"/>
                  <a:ea typeface="+mn-ea"/>
                  <a:cs typeface="+mn-cs"/>
                </a:defRPr>
              </a:lvl4pPr>
              <a:lvl5pPr marL="1371966" algn="l" defTabSz="685983" rtl="0" eaLnBrk="1" latinLnBrk="0" hangingPunct="1">
                <a:defRPr sz="1350" kern="1200">
                  <a:solidFill>
                    <a:schemeClr val="dk1"/>
                  </a:solidFill>
                  <a:latin typeface="+mn-lt"/>
                  <a:ea typeface="+mn-ea"/>
                  <a:cs typeface="+mn-cs"/>
                </a:defRPr>
              </a:lvl5pPr>
              <a:lvl6pPr marL="1714957" algn="l" defTabSz="685983" rtl="0" eaLnBrk="1" latinLnBrk="0" hangingPunct="1">
                <a:defRPr sz="1350" kern="1200">
                  <a:solidFill>
                    <a:schemeClr val="dk1"/>
                  </a:solidFill>
                  <a:latin typeface="+mn-lt"/>
                  <a:ea typeface="+mn-ea"/>
                  <a:cs typeface="+mn-cs"/>
                </a:defRPr>
              </a:lvl6pPr>
              <a:lvl7pPr marL="2057949" algn="l" defTabSz="685983" rtl="0" eaLnBrk="1" latinLnBrk="0" hangingPunct="1">
                <a:defRPr sz="1350" kern="1200">
                  <a:solidFill>
                    <a:schemeClr val="dk1"/>
                  </a:solidFill>
                  <a:latin typeface="+mn-lt"/>
                  <a:ea typeface="+mn-ea"/>
                  <a:cs typeface="+mn-cs"/>
                </a:defRPr>
              </a:lvl7pPr>
              <a:lvl8pPr marL="2400940" algn="l" defTabSz="685983" rtl="0" eaLnBrk="1" latinLnBrk="0" hangingPunct="1">
                <a:defRPr sz="1350" kern="1200">
                  <a:solidFill>
                    <a:schemeClr val="dk1"/>
                  </a:solidFill>
                  <a:latin typeface="+mn-lt"/>
                  <a:ea typeface="+mn-ea"/>
                  <a:cs typeface="+mn-cs"/>
                </a:defRPr>
              </a:lvl8pPr>
              <a:lvl9pPr marL="2743932" algn="l" defTabSz="685983" rtl="0" eaLnBrk="1" latinLnBrk="0" hangingPunct="1">
                <a:defRPr sz="1350" kern="1200">
                  <a:solidFill>
                    <a:schemeClr val="dk1"/>
                  </a:solidFill>
                  <a:latin typeface="+mn-lt"/>
                  <a:ea typeface="+mn-ea"/>
                  <a:cs typeface="+mn-cs"/>
                </a:defRPr>
              </a:lvl9pPr>
            </a:lstStyle>
            <a:p>
              <a:pPr defTabSz="685800" fontAlgn="base">
                <a:lnSpc>
                  <a:spcPct val="90000"/>
                </a:lnSpc>
                <a:spcBef>
                  <a:spcPct val="0"/>
                </a:spcBef>
                <a:spcAft>
                  <a:spcPct val="0"/>
                </a:spcAft>
              </a:pPr>
              <a:endParaRPr lang="en-US" sz="1050" dirty="0">
                <a:solidFill>
                  <a:schemeClr val="bg1"/>
                </a:solidFill>
                <a:latin typeface="IBM Plex Sans" panose="020B0503050203000203" pitchFamily="34" charset="0"/>
              </a:endParaRPr>
            </a:p>
          </p:txBody>
        </p:sp>
        <p:pic>
          <p:nvPicPr>
            <p:cNvPr id="213" name="Graphic 4" descr="Users outline">
              <a:extLst>
                <a:ext uri="{FF2B5EF4-FFF2-40B4-BE49-F238E27FC236}">
                  <a16:creationId xmlns:a16="http://schemas.microsoft.com/office/drawing/2014/main" id="{D62BB0AE-0F1D-955F-5075-30A88A8F15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98325" y="2043777"/>
              <a:ext cx="457200" cy="457200"/>
            </a:xfrm>
            <a:prstGeom prst="rect">
              <a:avLst/>
            </a:prstGeom>
          </p:spPr>
        </p:pic>
        <p:pic>
          <p:nvPicPr>
            <p:cNvPr id="214" name="Graphic 5" descr="User outline">
              <a:extLst>
                <a:ext uri="{FF2B5EF4-FFF2-40B4-BE49-F238E27FC236}">
                  <a16:creationId xmlns:a16="http://schemas.microsoft.com/office/drawing/2014/main" id="{D2B02D09-E255-2F9B-D1FA-94650B6E38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8325" y="3143981"/>
              <a:ext cx="457200" cy="457200"/>
            </a:xfrm>
            <a:prstGeom prst="rect">
              <a:avLst/>
            </a:prstGeom>
          </p:spPr>
        </p:pic>
        <p:pic>
          <p:nvPicPr>
            <p:cNvPr id="215" name="Graphic 6" descr="Database with solid fill">
              <a:extLst>
                <a:ext uri="{FF2B5EF4-FFF2-40B4-BE49-F238E27FC236}">
                  <a16:creationId xmlns:a16="http://schemas.microsoft.com/office/drawing/2014/main" id="{3EC6A4EA-FBE6-DDCF-146E-1005912ADB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4070" y="2593879"/>
              <a:ext cx="457200" cy="457200"/>
            </a:xfrm>
            <a:prstGeom prst="rect">
              <a:avLst/>
            </a:prstGeom>
          </p:spPr>
        </p:pic>
        <p:sp>
          <p:nvSpPr>
            <p:cNvPr id="216" name="TextBox 7">
              <a:extLst>
                <a:ext uri="{FF2B5EF4-FFF2-40B4-BE49-F238E27FC236}">
                  <a16:creationId xmlns:a16="http://schemas.microsoft.com/office/drawing/2014/main" id="{A744F0AA-F3BC-5750-6FF2-B228F2B0A1CC}"/>
                </a:ext>
              </a:extLst>
            </p:cNvPr>
            <p:cNvSpPr txBox="1"/>
            <p:nvPr/>
          </p:nvSpPr>
          <p:spPr>
            <a:xfrm>
              <a:off x="10421270" y="2597218"/>
              <a:ext cx="560411" cy="27699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750" dirty="0">
                  <a:latin typeface="IBM Plex Sans" charset="0"/>
                  <a:ea typeface="IBM Plex Sans" charset="0"/>
                  <a:cs typeface="IBM Plex Sans" charset="0"/>
                </a:rPr>
                <a:t>GPFS</a:t>
              </a:r>
            </a:p>
          </p:txBody>
        </p:sp>
        <p:cxnSp>
          <p:nvCxnSpPr>
            <p:cNvPr id="217" name="Elbow Connector 33">
              <a:extLst>
                <a:ext uri="{FF2B5EF4-FFF2-40B4-BE49-F238E27FC236}">
                  <a16:creationId xmlns:a16="http://schemas.microsoft.com/office/drawing/2014/main" id="{5FBEDF94-3B0C-AB3A-8BE5-CC03D2D86441}"/>
                </a:ext>
              </a:extLst>
            </p:cNvPr>
            <p:cNvCxnSpPr>
              <a:stCxn id="7" idx="2"/>
              <a:endCxn id="31" idx="1"/>
            </p:cNvCxnSpPr>
            <p:nvPr/>
          </p:nvCxnSpPr>
          <p:spPr bwMode="auto">
            <a:xfrm rot="16200000" flipH="1">
              <a:off x="7666008" y="524417"/>
              <a:ext cx="321502" cy="4274621"/>
            </a:xfrm>
            <a:prstGeom prst="bentConnector2">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Elbow Connector 34">
              <a:extLst>
                <a:ext uri="{FF2B5EF4-FFF2-40B4-BE49-F238E27FC236}">
                  <a16:creationId xmlns:a16="http://schemas.microsoft.com/office/drawing/2014/main" id="{D2B565F4-B894-E7BD-4B67-2E03D2C38524}"/>
                </a:ext>
              </a:extLst>
            </p:cNvPr>
            <p:cNvCxnSpPr>
              <a:cxnSpLocks/>
              <a:stCxn id="9" idx="2"/>
              <a:endCxn id="31" idx="1"/>
            </p:cNvCxnSpPr>
            <p:nvPr/>
          </p:nvCxnSpPr>
          <p:spPr bwMode="auto">
            <a:xfrm rot="16200000" flipH="1">
              <a:off x="8416545" y="1274954"/>
              <a:ext cx="321502" cy="2773548"/>
            </a:xfrm>
            <a:prstGeom prst="bentConnector2">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Elbow Connector 37">
              <a:extLst>
                <a:ext uri="{FF2B5EF4-FFF2-40B4-BE49-F238E27FC236}">
                  <a16:creationId xmlns:a16="http://schemas.microsoft.com/office/drawing/2014/main" id="{46A3B64C-FF54-CF53-F363-BD0FFFA96740}"/>
                </a:ext>
              </a:extLst>
            </p:cNvPr>
            <p:cNvCxnSpPr>
              <a:cxnSpLocks/>
              <a:stCxn id="10" idx="2"/>
              <a:endCxn id="31" idx="1"/>
            </p:cNvCxnSpPr>
            <p:nvPr/>
          </p:nvCxnSpPr>
          <p:spPr bwMode="auto">
            <a:xfrm rot="16200000" flipH="1">
              <a:off x="9170092" y="2028500"/>
              <a:ext cx="318207" cy="1269750"/>
            </a:xfrm>
            <a:prstGeom prst="bentConnector2">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Elbow Connector 40">
              <a:extLst>
                <a:ext uri="{FF2B5EF4-FFF2-40B4-BE49-F238E27FC236}">
                  <a16:creationId xmlns:a16="http://schemas.microsoft.com/office/drawing/2014/main" id="{598D159A-2BD0-196C-4AED-A5F0F9EA07D3}"/>
                </a:ext>
              </a:extLst>
            </p:cNvPr>
            <p:cNvCxnSpPr>
              <a:cxnSpLocks/>
              <a:stCxn id="13" idx="0"/>
              <a:endCxn id="31" idx="1"/>
            </p:cNvCxnSpPr>
            <p:nvPr/>
          </p:nvCxnSpPr>
          <p:spPr bwMode="auto">
            <a:xfrm rot="5400000" flipH="1" flipV="1">
              <a:off x="9174929" y="2354840"/>
              <a:ext cx="321502" cy="1256780"/>
            </a:xfrm>
            <a:prstGeom prst="bentConnector2">
              <a:avLst/>
            </a:prstGeom>
            <a:ln w="19050">
              <a:solidFill>
                <a:schemeClr val="tx1">
                  <a:lumMod val="50000"/>
                  <a:lumOff val="5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21" name="TextBox 12">
              <a:extLst>
                <a:ext uri="{FF2B5EF4-FFF2-40B4-BE49-F238E27FC236}">
                  <a16:creationId xmlns:a16="http://schemas.microsoft.com/office/drawing/2014/main" id="{AFBB7A55-FDB8-5448-0EEE-C82E02857411}"/>
                </a:ext>
              </a:extLst>
            </p:cNvPr>
            <p:cNvSpPr txBox="1"/>
            <p:nvPr/>
          </p:nvSpPr>
          <p:spPr>
            <a:xfrm>
              <a:off x="1224317" y="2044906"/>
              <a:ext cx="575372" cy="27699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r"/>
              <a:r>
                <a:rPr lang="en-US" sz="750" dirty="0">
                  <a:latin typeface="IBM Plex Sans" charset="0"/>
                  <a:ea typeface="IBM Plex Sans" charset="0"/>
                  <a:cs typeface="IBM Plex Sans" charset="0"/>
                </a:rPr>
                <a:t>Users</a:t>
              </a:r>
            </a:p>
          </p:txBody>
        </p:sp>
        <p:sp>
          <p:nvSpPr>
            <p:cNvPr id="222" name="TextBox 13">
              <a:extLst>
                <a:ext uri="{FF2B5EF4-FFF2-40B4-BE49-F238E27FC236}">
                  <a16:creationId xmlns:a16="http://schemas.microsoft.com/office/drawing/2014/main" id="{250E6E3F-A27F-7696-BAA5-BB6E11FC8A88}"/>
                </a:ext>
              </a:extLst>
            </p:cNvPr>
            <p:cNvSpPr txBox="1"/>
            <p:nvPr/>
          </p:nvSpPr>
          <p:spPr>
            <a:xfrm>
              <a:off x="727793" y="3143981"/>
              <a:ext cx="1062685" cy="27699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r"/>
              <a:r>
                <a:rPr lang="en-US" sz="750" dirty="0">
                  <a:latin typeface="IBM Plex Sans" charset="0"/>
                  <a:ea typeface="IBM Plex Sans" charset="0"/>
                  <a:cs typeface="IBM Plex Sans" charset="0"/>
                </a:rPr>
                <a:t>System admin</a:t>
              </a:r>
            </a:p>
          </p:txBody>
        </p:sp>
        <p:sp>
          <p:nvSpPr>
            <p:cNvPr id="223" name="Rounded Rectangle 53">
              <a:extLst>
                <a:ext uri="{FF2B5EF4-FFF2-40B4-BE49-F238E27FC236}">
                  <a16:creationId xmlns:a16="http://schemas.microsoft.com/office/drawing/2014/main" id="{64922191-E744-44F7-C050-5EB525C2F2A3}"/>
                </a:ext>
              </a:extLst>
            </p:cNvPr>
            <p:cNvSpPr/>
            <p:nvPr/>
          </p:nvSpPr>
          <p:spPr bwMode="auto">
            <a:xfrm>
              <a:off x="794234" y="1880313"/>
              <a:ext cx="4272046" cy="844296"/>
            </a:xfrm>
            <a:prstGeom prst="roundRect">
              <a:avLst/>
            </a:prstGeom>
            <a:noFill/>
            <a:ln w="19050">
              <a:solidFill>
                <a:schemeClr val="accent4"/>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983" rtl="0" eaLnBrk="1" latinLnBrk="0" hangingPunct="1">
                <a:defRPr sz="1350" kern="1200">
                  <a:solidFill>
                    <a:schemeClr val="dk1"/>
                  </a:solidFill>
                  <a:latin typeface="+mn-lt"/>
                  <a:ea typeface="+mn-ea"/>
                  <a:cs typeface="+mn-cs"/>
                </a:defRPr>
              </a:lvl1pPr>
              <a:lvl2pPr marL="342991" algn="l" defTabSz="685983" rtl="0" eaLnBrk="1" latinLnBrk="0" hangingPunct="1">
                <a:defRPr sz="1350" kern="1200">
                  <a:solidFill>
                    <a:schemeClr val="dk1"/>
                  </a:solidFill>
                  <a:latin typeface="+mn-lt"/>
                  <a:ea typeface="+mn-ea"/>
                  <a:cs typeface="+mn-cs"/>
                </a:defRPr>
              </a:lvl2pPr>
              <a:lvl3pPr marL="685983" algn="l" defTabSz="685983" rtl="0" eaLnBrk="1" latinLnBrk="0" hangingPunct="1">
                <a:defRPr sz="1350" kern="1200">
                  <a:solidFill>
                    <a:schemeClr val="dk1"/>
                  </a:solidFill>
                  <a:latin typeface="+mn-lt"/>
                  <a:ea typeface="+mn-ea"/>
                  <a:cs typeface="+mn-cs"/>
                </a:defRPr>
              </a:lvl3pPr>
              <a:lvl4pPr marL="1028974" algn="l" defTabSz="685983" rtl="0" eaLnBrk="1" latinLnBrk="0" hangingPunct="1">
                <a:defRPr sz="1350" kern="1200">
                  <a:solidFill>
                    <a:schemeClr val="dk1"/>
                  </a:solidFill>
                  <a:latin typeface="+mn-lt"/>
                  <a:ea typeface="+mn-ea"/>
                  <a:cs typeface="+mn-cs"/>
                </a:defRPr>
              </a:lvl4pPr>
              <a:lvl5pPr marL="1371966" algn="l" defTabSz="685983" rtl="0" eaLnBrk="1" latinLnBrk="0" hangingPunct="1">
                <a:defRPr sz="1350" kern="1200">
                  <a:solidFill>
                    <a:schemeClr val="dk1"/>
                  </a:solidFill>
                  <a:latin typeface="+mn-lt"/>
                  <a:ea typeface="+mn-ea"/>
                  <a:cs typeface="+mn-cs"/>
                </a:defRPr>
              </a:lvl5pPr>
              <a:lvl6pPr marL="1714957" algn="l" defTabSz="685983" rtl="0" eaLnBrk="1" latinLnBrk="0" hangingPunct="1">
                <a:defRPr sz="1350" kern="1200">
                  <a:solidFill>
                    <a:schemeClr val="dk1"/>
                  </a:solidFill>
                  <a:latin typeface="+mn-lt"/>
                  <a:ea typeface="+mn-ea"/>
                  <a:cs typeface="+mn-cs"/>
                </a:defRPr>
              </a:lvl6pPr>
              <a:lvl7pPr marL="2057949" algn="l" defTabSz="685983" rtl="0" eaLnBrk="1" latinLnBrk="0" hangingPunct="1">
                <a:defRPr sz="1350" kern="1200">
                  <a:solidFill>
                    <a:schemeClr val="dk1"/>
                  </a:solidFill>
                  <a:latin typeface="+mn-lt"/>
                  <a:ea typeface="+mn-ea"/>
                  <a:cs typeface="+mn-cs"/>
                </a:defRPr>
              </a:lvl7pPr>
              <a:lvl8pPr marL="2400940" algn="l" defTabSz="685983" rtl="0" eaLnBrk="1" latinLnBrk="0" hangingPunct="1">
                <a:defRPr sz="1350" kern="1200">
                  <a:solidFill>
                    <a:schemeClr val="dk1"/>
                  </a:solidFill>
                  <a:latin typeface="+mn-lt"/>
                  <a:ea typeface="+mn-ea"/>
                  <a:cs typeface="+mn-cs"/>
                </a:defRPr>
              </a:lvl8pPr>
              <a:lvl9pPr marL="2743932" algn="l" defTabSz="685983" rtl="0" eaLnBrk="1" latinLnBrk="0" hangingPunct="1">
                <a:defRPr sz="1350" kern="1200">
                  <a:solidFill>
                    <a:schemeClr val="dk1"/>
                  </a:solidFill>
                  <a:latin typeface="+mn-lt"/>
                  <a:ea typeface="+mn-ea"/>
                  <a:cs typeface="+mn-cs"/>
                </a:defRPr>
              </a:lvl9pPr>
            </a:lstStyle>
            <a:p>
              <a:pPr defTabSz="685800" fontAlgn="base">
                <a:lnSpc>
                  <a:spcPct val="90000"/>
                </a:lnSpc>
                <a:spcBef>
                  <a:spcPct val="0"/>
                </a:spcBef>
                <a:spcAft>
                  <a:spcPct val="0"/>
                </a:spcAft>
              </a:pPr>
              <a:endParaRPr lang="en-US" sz="1050" dirty="0">
                <a:solidFill>
                  <a:schemeClr val="bg1"/>
                </a:solidFill>
                <a:latin typeface="IBM Plex Sans" panose="020B0503050203000203" pitchFamily="34" charset="0"/>
              </a:endParaRPr>
            </a:p>
          </p:txBody>
        </p:sp>
        <p:sp>
          <p:nvSpPr>
            <p:cNvPr id="226" name="Rounded Rectangle 54">
              <a:extLst>
                <a:ext uri="{FF2B5EF4-FFF2-40B4-BE49-F238E27FC236}">
                  <a16:creationId xmlns:a16="http://schemas.microsoft.com/office/drawing/2014/main" id="{CD7BEEAA-F8D3-9C6A-A25C-7A785074C2CA}"/>
                </a:ext>
              </a:extLst>
            </p:cNvPr>
            <p:cNvSpPr/>
            <p:nvPr/>
          </p:nvSpPr>
          <p:spPr bwMode="auto">
            <a:xfrm>
              <a:off x="794234" y="3007289"/>
              <a:ext cx="4272046" cy="844296"/>
            </a:xfrm>
            <a:prstGeom prst="roundRect">
              <a:avLst/>
            </a:prstGeom>
            <a:noFill/>
            <a:ln w="19050">
              <a:solidFill>
                <a:schemeClr val="accent1"/>
              </a:solidFill>
              <a:prstDash val="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defPPr>
                <a:defRPr lang="en-US"/>
              </a:defPPr>
              <a:lvl1pPr marL="0" algn="l" defTabSz="685983" rtl="0" eaLnBrk="1" latinLnBrk="0" hangingPunct="1">
                <a:defRPr sz="1350" kern="1200">
                  <a:solidFill>
                    <a:schemeClr val="dk1"/>
                  </a:solidFill>
                  <a:latin typeface="+mn-lt"/>
                  <a:ea typeface="+mn-ea"/>
                  <a:cs typeface="+mn-cs"/>
                </a:defRPr>
              </a:lvl1pPr>
              <a:lvl2pPr marL="342991" algn="l" defTabSz="685983" rtl="0" eaLnBrk="1" latinLnBrk="0" hangingPunct="1">
                <a:defRPr sz="1350" kern="1200">
                  <a:solidFill>
                    <a:schemeClr val="dk1"/>
                  </a:solidFill>
                  <a:latin typeface="+mn-lt"/>
                  <a:ea typeface="+mn-ea"/>
                  <a:cs typeface="+mn-cs"/>
                </a:defRPr>
              </a:lvl2pPr>
              <a:lvl3pPr marL="685983" algn="l" defTabSz="685983" rtl="0" eaLnBrk="1" latinLnBrk="0" hangingPunct="1">
                <a:defRPr sz="1350" kern="1200">
                  <a:solidFill>
                    <a:schemeClr val="dk1"/>
                  </a:solidFill>
                  <a:latin typeface="+mn-lt"/>
                  <a:ea typeface="+mn-ea"/>
                  <a:cs typeface="+mn-cs"/>
                </a:defRPr>
              </a:lvl3pPr>
              <a:lvl4pPr marL="1028974" algn="l" defTabSz="685983" rtl="0" eaLnBrk="1" latinLnBrk="0" hangingPunct="1">
                <a:defRPr sz="1350" kern="1200">
                  <a:solidFill>
                    <a:schemeClr val="dk1"/>
                  </a:solidFill>
                  <a:latin typeface="+mn-lt"/>
                  <a:ea typeface="+mn-ea"/>
                  <a:cs typeface="+mn-cs"/>
                </a:defRPr>
              </a:lvl4pPr>
              <a:lvl5pPr marL="1371966" algn="l" defTabSz="685983" rtl="0" eaLnBrk="1" latinLnBrk="0" hangingPunct="1">
                <a:defRPr sz="1350" kern="1200">
                  <a:solidFill>
                    <a:schemeClr val="dk1"/>
                  </a:solidFill>
                  <a:latin typeface="+mn-lt"/>
                  <a:ea typeface="+mn-ea"/>
                  <a:cs typeface="+mn-cs"/>
                </a:defRPr>
              </a:lvl5pPr>
              <a:lvl6pPr marL="1714957" algn="l" defTabSz="685983" rtl="0" eaLnBrk="1" latinLnBrk="0" hangingPunct="1">
                <a:defRPr sz="1350" kern="1200">
                  <a:solidFill>
                    <a:schemeClr val="dk1"/>
                  </a:solidFill>
                  <a:latin typeface="+mn-lt"/>
                  <a:ea typeface="+mn-ea"/>
                  <a:cs typeface="+mn-cs"/>
                </a:defRPr>
              </a:lvl6pPr>
              <a:lvl7pPr marL="2057949" algn="l" defTabSz="685983" rtl="0" eaLnBrk="1" latinLnBrk="0" hangingPunct="1">
                <a:defRPr sz="1350" kern="1200">
                  <a:solidFill>
                    <a:schemeClr val="dk1"/>
                  </a:solidFill>
                  <a:latin typeface="+mn-lt"/>
                  <a:ea typeface="+mn-ea"/>
                  <a:cs typeface="+mn-cs"/>
                </a:defRPr>
              </a:lvl7pPr>
              <a:lvl8pPr marL="2400940" algn="l" defTabSz="685983" rtl="0" eaLnBrk="1" latinLnBrk="0" hangingPunct="1">
                <a:defRPr sz="1350" kern="1200">
                  <a:solidFill>
                    <a:schemeClr val="dk1"/>
                  </a:solidFill>
                  <a:latin typeface="+mn-lt"/>
                  <a:ea typeface="+mn-ea"/>
                  <a:cs typeface="+mn-cs"/>
                </a:defRPr>
              </a:lvl8pPr>
              <a:lvl9pPr marL="2743932" algn="l" defTabSz="685983" rtl="0" eaLnBrk="1" latinLnBrk="0" hangingPunct="1">
                <a:defRPr sz="1350" kern="1200">
                  <a:solidFill>
                    <a:schemeClr val="dk1"/>
                  </a:solidFill>
                  <a:latin typeface="+mn-lt"/>
                  <a:ea typeface="+mn-ea"/>
                  <a:cs typeface="+mn-cs"/>
                </a:defRPr>
              </a:lvl9pPr>
            </a:lstStyle>
            <a:p>
              <a:pPr defTabSz="685800" fontAlgn="base">
                <a:lnSpc>
                  <a:spcPct val="90000"/>
                </a:lnSpc>
                <a:spcBef>
                  <a:spcPct val="0"/>
                </a:spcBef>
                <a:spcAft>
                  <a:spcPct val="0"/>
                </a:spcAft>
              </a:pPr>
              <a:endParaRPr lang="en-US" sz="1050" dirty="0">
                <a:solidFill>
                  <a:schemeClr val="accent1"/>
                </a:solidFill>
                <a:latin typeface="IBM Plex Sans" panose="020B0503050203000203" pitchFamily="34" charset="0"/>
              </a:endParaRPr>
            </a:p>
          </p:txBody>
        </p:sp>
      </p:grpSp>
      <p:sp>
        <p:nvSpPr>
          <p:cNvPr id="208" name="TextBox 32">
            <a:extLst>
              <a:ext uri="{FF2B5EF4-FFF2-40B4-BE49-F238E27FC236}">
                <a16:creationId xmlns:a16="http://schemas.microsoft.com/office/drawing/2014/main" id="{5FB75A1D-230F-525F-F521-DBF126A8EC07}"/>
              </a:ext>
            </a:extLst>
          </p:cNvPr>
          <p:cNvSpPr txBox="1"/>
          <p:nvPr/>
        </p:nvSpPr>
        <p:spPr>
          <a:xfrm>
            <a:off x="7651633" y="4571051"/>
            <a:ext cx="865943" cy="20774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r"/>
            <a:r>
              <a:rPr lang="en-US" sz="750" dirty="0">
                <a:latin typeface="IBM Plex Sans" charset="0"/>
                <a:ea typeface="IBM Plex Sans" charset="0"/>
                <a:cs typeface="IBM Plex Sans" charset="0"/>
              </a:rPr>
              <a:t>Private network</a:t>
            </a:r>
          </a:p>
        </p:txBody>
      </p:sp>
      <p:sp>
        <p:nvSpPr>
          <p:cNvPr id="209" name="TextBox 33">
            <a:extLst>
              <a:ext uri="{FF2B5EF4-FFF2-40B4-BE49-F238E27FC236}">
                <a16:creationId xmlns:a16="http://schemas.microsoft.com/office/drawing/2014/main" id="{0CB3DB5E-28A4-4162-F2CC-9AEC7683B6B9}"/>
              </a:ext>
            </a:extLst>
          </p:cNvPr>
          <p:cNvSpPr txBox="1"/>
          <p:nvPr/>
        </p:nvSpPr>
        <p:spPr>
          <a:xfrm>
            <a:off x="665038" y="4571971"/>
            <a:ext cx="841897" cy="20774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50" dirty="0">
                <a:latin typeface="IBM Plex Sans" charset="0"/>
                <a:ea typeface="IBM Plex Sans" charset="0"/>
                <a:cs typeface="IBM Plex Sans" charset="0"/>
              </a:rPr>
              <a:t>Admin network</a:t>
            </a:r>
          </a:p>
        </p:txBody>
      </p:sp>
      <p:sp>
        <p:nvSpPr>
          <p:cNvPr id="210" name="TextBox 34">
            <a:extLst>
              <a:ext uri="{FF2B5EF4-FFF2-40B4-BE49-F238E27FC236}">
                <a16:creationId xmlns:a16="http://schemas.microsoft.com/office/drawing/2014/main" id="{D0C8417A-1EF2-49FF-9CFD-B199DD3E99C0}"/>
              </a:ext>
            </a:extLst>
          </p:cNvPr>
          <p:cNvSpPr txBox="1"/>
          <p:nvPr/>
        </p:nvSpPr>
        <p:spPr>
          <a:xfrm>
            <a:off x="848783" y="2702930"/>
            <a:ext cx="763351" cy="207749"/>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750" dirty="0">
                <a:latin typeface="IBM Plex Sans" charset="0"/>
                <a:ea typeface="IBM Plex Sans" charset="0"/>
                <a:cs typeface="IBM Plex Sans" charset="0"/>
              </a:rPr>
              <a:t>User network</a:t>
            </a:r>
          </a:p>
        </p:txBody>
      </p:sp>
      <p:graphicFrame>
        <p:nvGraphicFramePr>
          <p:cNvPr id="244" name="Table 243">
            <a:extLst>
              <a:ext uri="{FF2B5EF4-FFF2-40B4-BE49-F238E27FC236}">
                <a16:creationId xmlns:a16="http://schemas.microsoft.com/office/drawing/2014/main" id="{3AADFFA5-2B4B-9FD7-CE3C-290EEB8C5CB0}"/>
              </a:ext>
            </a:extLst>
          </p:cNvPr>
          <p:cNvGraphicFramePr>
            <a:graphicFrameLocks noGrp="1"/>
          </p:cNvGraphicFramePr>
          <p:nvPr>
            <p:extLst>
              <p:ext uri="{D42A27DB-BD31-4B8C-83A1-F6EECF244321}">
                <p14:modId xmlns:p14="http://schemas.microsoft.com/office/powerpoint/2010/main" val="4077234024"/>
              </p:ext>
            </p:extLst>
          </p:nvPr>
        </p:nvGraphicFramePr>
        <p:xfrm>
          <a:off x="424634" y="480060"/>
          <a:ext cx="8696325" cy="2019300"/>
        </p:xfrm>
        <a:graphic>
          <a:graphicData uri="http://schemas.openxmlformats.org/drawingml/2006/table">
            <a:tbl>
              <a:tblPr firstRow="1" bandRow="1">
                <a:tableStyleId>{F2F42068-6B7A-41E0-BCE0-B7C4EFE3CDCE}</a:tableStyleId>
              </a:tblPr>
              <a:tblGrid>
                <a:gridCol w="2905125">
                  <a:extLst>
                    <a:ext uri="{9D8B030D-6E8A-4147-A177-3AD203B41FA5}">
                      <a16:colId xmlns:a16="http://schemas.microsoft.com/office/drawing/2014/main" val="2503442047"/>
                    </a:ext>
                  </a:extLst>
                </a:gridCol>
                <a:gridCol w="5791200">
                  <a:extLst>
                    <a:ext uri="{9D8B030D-6E8A-4147-A177-3AD203B41FA5}">
                      <a16:colId xmlns:a16="http://schemas.microsoft.com/office/drawing/2014/main" val="1542098768"/>
                    </a:ext>
                  </a:extLst>
                </a:gridCol>
              </a:tblGrid>
              <a:tr h="276225">
                <a:tc>
                  <a:txBody>
                    <a:bodyPr/>
                    <a:lstStyle/>
                    <a:p>
                      <a:pPr fontAlgn="base"/>
                      <a:r>
                        <a:rPr lang="en-US" sz="1000" dirty="0">
                          <a:effectLst/>
                        </a:rPr>
                        <a:t>Raster store​</a:t>
                      </a:r>
                      <a:endParaRPr lang="en-US" sz="1000" b="1" dirty="0">
                        <a:effectLst/>
                      </a:endParaRPr>
                    </a:p>
                  </a:txBody>
                  <a:tcPr/>
                </a:tc>
                <a:tc>
                  <a:txBody>
                    <a:bodyPr/>
                    <a:lstStyle/>
                    <a:p>
                      <a:pPr fontAlgn="base"/>
                      <a:r>
                        <a:rPr lang="en-US" sz="1000" dirty="0">
                          <a:effectLst/>
                        </a:rPr>
                        <a:t>50 TB of rapidly accessible raster data, triplicated​</a:t>
                      </a:r>
                    </a:p>
                  </a:txBody>
                  <a:tcPr/>
                </a:tc>
                <a:extLst>
                  <a:ext uri="{0D108BD9-81ED-4DB2-BD59-A6C34878D82A}">
                    <a16:rowId xmlns:a16="http://schemas.microsoft.com/office/drawing/2014/main" val="1151437700"/>
                  </a:ext>
                </a:extLst>
              </a:tr>
              <a:tr h="276225">
                <a:tc>
                  <a:txBody>
                    <a:bodyPr/>
                    <a:lstStyle/>
                    <a:p>
                      <a:pPr fontAlgn="base"/>
                      <a:r>
                        <a:rPr lang="en-US" sz="1000" dirty="0">
                          <a:effectLst/>
                        </a:rPr>
                        <a:t>Users​</a:t>
                      </a:r>
                      <a:endParaRPr lang="en-US" sz="1000" b="1" dirty="0">
                        <a:effectLst/>
                      </a:endParaRPr>
                    </a:p>
                  </a:txBody>
                  <a:tcPr/>
                </a:tc>
                <a:tc>
                  <a:txBody>
                    <a:bodyPr/>
                    <a:lstStyle/>
                    <a:p>
                      <a:pPr fontAlgn="base"/>
                      <a:r>
                        <a:rPr lang="en-US" sz="1000" dirty="0">
                          <a:effectLst/>
                        </a:rPr>
                        <a:t>Up to 200 registered users​</a:t>
                      </a:r>
                    </a:p>
                  </a:txBody>
                  <a:tcPr/>
                </a:tc>
                <a:extLst>
                  <a:ext uri="{0D108BD9-81ED-4DB2-BD59-A6C34878D82A}">
                    <a16:rowId xmlns:a16="http://schemas.microsoft.com/office/drawing/2014/main" val="1753531206"/>
                  </a:ext>
                </a:extLst>
              </a:tr>
              <a:tr h="276225">
                <a:tc>
                  <a:txBody>
                    <a:bodyPr/>
                    <a:lstStyle/>
                    <a:p>
                      <a:pPr fontAlgn="base"/>
                      <a:r>
                        <a:rPr lang="en-US" sz="1000" dirty="0" err="1">
                          <a:effectLst/>
                        </a:rPr>
                        <a:t>APIs</a:t>
                      </a:r>
                      <a:r>
                        <a:rPr lang="en-US" sz="1000" baseline="30000" dirty="0" err="1">
                          <a:effectLst/>
                        </a:rPr>
                        <a:t>a</a:t>
                      </a:r>
                      <a:r>
                        <a:rPr lang="en-US" sz="1000" baseline="30000" dirty="0">
                          <a:effectLst/>
                        </a:rPr>
                        <a:t>)</a:t>
                      </a:r>
                      <a:r>
                        <a:rPr lang="en-US" sz="1000" dirty="0">
                          <a:effectLst/>
                        </a:rPr>
                        <a:t>​</a:t>
                      </a:r>
                      <a:endParaRPr lang="en-US" sz="1000" b="1" dirty="0">
                        <a:effectLst/>
                      </a:endParaRPr>
                    </a:p>
                  </a:txBody>
                  <a:tcPr/>
                </a:tc>
                <a:tc>
                  <a:txBody>
                    <a:bodyPr/>
                    <a:lstStyle/>
                    <a:p>
                      <a:pPr fontAlgn="base"/>
                      <a:r>
                        <a:rPr lang="en-US" sz="1000" dirty="0">
                          <a:effectLst/>
                        </a:rPr>
                        <a:t>Up to 5 requests / sec.​</a:t>
                      </a:r>
                    </a:p>
                  </a:txBody>
                  <a:tcPr/>
                </a:tc>
                <a:extLst>
                  <a:ext uri="{0D108BD9-81ED-4DB2-BD59-A6C34878D82A}">
                    <a16:rowId xmlns:a16="http://schemas.microsoft.com/office/drawing/2014/main" val="73024458"/>
                  </a:ext>
                </a:extLst>
              </a:tr>
              <a:tr h="276225">
                <a:tc>
                  <a:txBody>
                    <a:bodyPr/>
                    <a:lstStyle/>
                    <a:p>
                      <a:pPr fontAlgn="base"/>
                      <a:r>
                        <a:rPr lang="en-US" sz="1000" dirty="0">
                          <a:effectLst/>
                        </a:rPr>
                        <a:t>Uploads​</a:t>
                      </a:r>
                      <a:endParaRPr lang="en-US" sz="1000" b="1" dirty="0">
                        <a:effectLst/>
                      </a:endParaRPr>
                    </a:p>
                  </a:txBody>
                  <a:tcPr/>
                </a:tc>
                <a:tc>
                  <a:txBody>
                    <a:bodyPr/>
                    <a:lstStyle/>
                    <a:p>
                      <a:pPr fontAlgn="base"/>
                      <a:r>
                        <a:rPr lang="en-US" sz="1000" dirty="0">
                          <a:effectLst/>
                        </a:rPr>
                        <a:t>500 GB / day​</a:t>
                      </a:r>
                    </a:p>
                  </a:txBody>
                  <a:tcPr/>
                </a:tc>
                <a:extLst>
                  <a:ext uri="{0D108BD9-81ED-4DB2-BD59-A6C34878D82A}">
                    <a16:rowId xmlns:a16="http://schemas.microsoft.com/office/drawing/2014/main" val="3686003102"/>
                  </a:ext>
                </a:extLst>
              </a:tr>
              <a:tr h="914400">
                <a:tc>
                  <a:txBody>
                    <a:bodyPr/>
                    <a:lstStyle/>
                    <a:p>
                      <a:pPr fontAlgn="base"/>
                      <a:r>
                        <a:rPr lang="en-US" sz="1000" dirty="0">
                          <a:effectLst/>
                        </a:rPr>
                        <a:t>Concurrent raster </a:t>
                      </a:r>
                      <a:r>
                        <a:rPr lang="en-US" sz="1000" dirty="0" err="1">
                          <a:effectLst/>
                        </a:rPr>
                        <a:t>queries</a:t>
                      </a:r>
                      <a:r>
                        <a:rPr lang="en-US" sz="1000" baseline="30000" dirty="0" err="1">
                          <a:effectLst/>
                        </a:rPr>
                        <a:t>b</a:t>
                      </a:r>
                      <a:r>
                        <a:rPr lang="en-US" sz="1000" baseline="30000" dirty="0">
                          <a:effectLst/>
                        </a:rPr>
                        <a:t>)</a:t>
                      </a:r>
                      <a:r>
                        <a:rPr lang="en-US" sz="1000" dirty="0">
                          <a:effectLst/>
                        </a:rPr>
                        <a:t>​</a:t>
                      </a:r>
                      <a:endParaRPr lang="en-US" sz="1000" b="1" dirty="0">
                        <a:effectLst/>
                      </a:endParaRPr>
                    </a:p>
                  </a:txBody>
                  <a:tcPr/>
                </a:tc>
                <a:tc>
                  <a:txBody>
                    <a:bodyPr/>
                    <a:lstStyle/>
                    <a:p>
                      <a:pPr fontAlgn="base"/>
                      <a:r>
                        <a:rPr lang="en-US" sz="1000" dirty="0">
                          <a:effectLst/>
                        </a:rPr>
                        <a:t>Up to​</a:t>
                      </a:r>
                    </a:p>
                    <a:p>
                      <a:pPr marL="342900" lvl="0" indent="-342900" fontAlgn="base">
                        <a:buFont typeface="Arial" panose="020B0604020202020204" pitchFamily="34" charset="0"/>
                        <a:buChar char="•"/>
                      </a:pPr>
                      <a:r>
                        <a:rPr lang="en-US" sz="1000" dirty="0">
                          <a:effectLst/>
                        </a:rPr>
                        <a:t>32 small queries​</a:t>
                      </a:r>
                    </a:p>
                    <a:p>
                      <a:pPr marL="342900" lvl="0" indent="-342900" fontAlgn="base">
                        <a:buFont typeface="Arial" panose="020B0604020202020204" pitchFamily="34" charset="0"/>
                        <a:buChar char="•"/>
                      </a:pPr>
                      <a:r>
                        <a:rPr lang="en-US" sz="1000" dirty="0">
                          <a:effectLst/>
                        </a:rPr>
                        <a:t>8 medium queries​</a:t>
                      </a:r>
                    </a:p>
                    <a:p>
                      <a:pPr marL="342900" lvl="0" indent="-342900" fontAlgn="base">
                        <a:buFont typeface="Arial" panose="020B0604020202020204" pitchFamily="34" charset="0"/>
                        <a:buChar char="•"/>
                      </a:pPr>
                      <a:r>
                        <a:rPr lang="en-US" sz="1000" dirty="0">
                          <a:effectLst/>
                        </a:rPr>
                        <a:t>4 large queries​</a:t>
                      </a:r>
                      <a:endParaRPr lang="en-US" sz="1000" dirty="0">
                        <a:effectLst/>
                        <a:latin typeface="Arial"/>
                      </a:endParaRPr>
                    </a:p>
                  </a:txBody>
                  <a:tcPr/>
                </a:tc>
                <a:extLst>
                  <a:ext uri="{0D108BD9-81ED-4DB2-BD59-A6C34878D82A}">
                    <a16:rowId xmlns:a16="http://schemas.microsoft.com/office/drawing/2014/main" val="173937698"/>
                  </a:ext>
                </a:extLst>
              </a:tr>
            </a:tbl>
          </a:graphicData>
        </a:graphic>
      </p:graphicFrame>
      <p:sp>
        <p:nvSpPr>
          <p:cNvPr id="3" name="Footer Placeholder 1">
            <a:extLst>
              <a:ext uri="{FF2B5EF4-FFF2-40B4-BE49-F238E27FC236}">
                <a16:creationId xmlns:a16="http://schemas.microsoft.com/office/drawing/2014/main" id="{506AEF01-B5D8-9C4C-0A86-7CA5F36E8695}"/>
              </a:ext>
            </a:extLst>
          </p:cNvPr>
          <p:cNvSpPr>
            <a:spLocks noGrp="1"/>
          </p:cNvSpPr>
          <p:nvPr/>
        </p:nvSpPr>
        <p:spPr>
          <a:xfrm>
            <a:off x="523075" y="4779241"/>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latin typeface="IBM Plex Sans"/>
              </a:rPr>
              <a:t>References:  IBM Research / © 2022 IBM Corporation</a:t>
            </a:r>
          </a:p>
        </p:txBody>
      </p:sp>
    </p:spTree>
    <p:extLst>
      <p:ext uri="{BB962C8B-B14F-4D97-AF65-F5344CB8AC3E}">
        <p14:creationId xmlns:p14="http://schemas.microsoft.com/office/powerpoint/2010/main" val="2371374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05">
            <a:extLst>
              <a:ext uri="{FF2B5EF4-FFF2-40B4-BE49-F238E27FC236}">
                <a16:creationId xmlns:a16="http://schemas.microsoft.com/office/drawing/2014/main" id="{10204D09-3552-454F-5CB3-C6CFB4C2633A}"/>
              </a:ext>
            </a:extLst>
          </p:cNvPr>
          <p:cNvSpPr>
            <a:spLocks noGrp="1"/>
          </p:cNvSpPr>
          <p:nvPr>
            <p:ph type="title"/>
          </p:nvPr>
        </p:nvSpPr>
        <p:spPr>
          <a:xfrm>
            <a:off x="543332" y="58946"/>
            <a:ext cx="8173030" cy="441773"/>
          </a:xfrm>
        </p:spPr>
        <p:txBody>
          <a:bodyPr/>
          <a:lstStyle/>
          <a:p>
            <a:r>
              <a:rPr lang="en-US" dirty="0"/>
              <a:t>Requirement (IBM)</a:t>
            </a:r>
          </a:p>
        </p:txBody>
      </p:sp>
      <p:pic>
        <p:nvPicPr>
          <p:cNvPr id="7" name="Graphic 1" descr="Database with solid fill">
            <a:extLst>
              <a:ext uri="{FF2B5EF4-FFF2-40B4-BE49-F238E27FC236}">
                <a16:creationId xmlns:a16="http://schemas.microsoft.com/office/drawing/2014/main" id="{84B4B47A-0DB5-937D-DFD4-E4E2FD68F7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74548" y="1885950"/>
            <a:ext cx="457200" cy="457200"/>
          </a:xfrm>
          <a:prstGeom prst="rect">
            <a:avLst/>
          </a:prstGeom>
        </p:spPr>
      </p:pic>
      <p:sp>
        <p:nvSpPr>
          <p:cNvPr id="8" name="TextBox 2">
            <a:extLst>
              <a:ext uri="{FF2B5EF4-FFF2-40B4-BE49-F238E27FC236}">
                <a16:creationId xmlns:a16="http://schemas.microsoft.com/office/drawing/2014/main" id="{2BD7FECA-2043-984A-36CF-490D49E38AB6}"/>
              </a:ext>
            </a:extLst>
          </p:cNvPr>
          <p:cNvSpPr txBox="1"/>
          <p:nvPr/>
        </p:nvSpPr>
        <p:spPr>
          <a:xfrm>
            <a:off x="8013456" y="2340692"/>
            <a:ext cx="779381" cy="3693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Vector data</a:t>
            </a:r>
          </a:p>
          <a:p>
            <a:pPr algn="ctr"/>
            <a:r>
              <a:rPr lang="en-US" sz="900" dirty="0">
                <a:latin typeface="IBM Plex Sans" charset="0"/>
                <a:ea typeface="IBM Plex Sans" charset="0"/>
                <a:cs typeface="IBM Plex Sans" charset="0"/>
              </a:rPr>
              <a:t>(Postgres)</a:t>
            </a:r>
          </a:p>
        </p:txBody>
      </p:sp>
      <p:sp>
        <p:nvSpPr>
          <p:cNvPr id="9" name="Title 1">
            <a:extLst>
              <a:ext uri="{FF2B5EF4-FFF2-40B4-BE49-F238E27FC236}">
                <a16:creationId xmlns:a16="http://schemas.microsoft.com/office/drawing/2014/main" id="{17D2B6BC-6202-4B30-8051-2F8DF050993E}"/>
              </a:ext>
            </a:extLst>
          </p:cNvPr>
          <p:cNvSpPr>
            <a:spLocks noGrp="1"/>
          </p:cNvSpPr>
          <p:nvPr/>
        </p:nvSpPr>
        <p:spPr>
          <a:xfrm>
            <a:off x="4033012" y="141901"/>
            <a:ext cx="4142232"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r>
              <a:rPr lang="en-US" dirty="0"/>
              <a:t>The wider architecture</a:t>
            </a:r>
          </a:p>
        </p:txBody>
      </p:sp>
      <p:sp>
        <p:nvSpPr>
          <p:cNvPr id="10" name="Footer Placeholder 2">
            <a:extLst>
              <a:ext uri="{FF2B5EF4-FFF2-40B4-BE49-F238E27FC236}">
                <a16:creationId xmlns:a16="http://schemas.microsoft.com/office/drawing/2014/main" id="{AA4AF274-9610-B59E-1F82-37217A57971B}"/>
              </a:ext>
            </a:extLst>
          </p:cNvPr>
          <p:cNvSpPr>
            <a:spLocks noGrp="1"/>
          </p:cNvSpPr>
          <p:nvPr/>
        </p:nvSpPr>
        <p:spPr>
          <a:xfrm>
            <a:off x="228666" y="4787900"/>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IBM Research / © 2022 IBM Corporation</a:t>
            </a:r>
            <a:endParaRPr lang="en-US" dirty="0"/>
          </a:p>
        </p:txBody>
      </p:sp>
      <p:pic>
        <p:nvPicPr>
          <p:cNvPr id="11" name="Graphic 5" descr="Server with solid fill">
            <a:extLst>
              <a:ext uri="{FF2B5EF4-FFF2-40B4-BE49-F238E27FC236}">
                <a16:creationId xmlns:a16="http://schemas.microsoft.com/office/drawing/2014/main" id="{608860F6-A84F-CD47-9EB2-9345622DBD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70805" y="3331212"/>
            <a:ext cx="457200" cy="457200"/>
          </a:xfrm>
          <a:prstGeom prst="rect">
            <a:avLst/>
          </a:prstGeom>
        </p:spPr>
      </p:pic>
      <p:pic>
        <p:nvPicPr>
          <p:cNvPr id="12" name="Graphic 6" descr="Database with solid fill">
            <a:extLst>
              <a:ext uri="{FF2B5EF4-FFF2-40B4-BE49-F238E27FC236}">
                <a16:creationId xmlns:a16="http://schemas.microsoft.com/office/drawing/2014/main" id="{DB3FF33D-4629-D566-A034-75613628FE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70083" y="3840217"/>
            <a:ext cx="457200" cy="457200"/>
          </a:xfrm>
          <a:prstGeom prst="rect">
            <a:avLst/>
          </a:prstGeom>
        </p:spPr>
      </p:pic>
      <p:sp>
        <p:nvSpPr>
          <p:cNvPr id="13" name="TextBox 7">
            <a:extLst>
              <a:ext uri="{FF2B5EF4-FFF2-40B4-BE49-F238E27FC236}">
                <a16:creationId xmlns:a16="http://schemas.microsoft.com/office/drawing/2014/main" id="{4BE8A746-BD8F-B399-6F25-D585C11E3E83}"/>
              </a:ext>
            </a:extLst>
          </p:cNvPr>
          <p:cNvSpPr txBox="1"/>
          <p:nvPr/>
        </p:nvSpPr>
        <p:spPr>
          <a:xfrm>
            <a:off x="7676733" y="4297417"/>
            <a:ext cx="666856" cy="180096"/>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(Raster data)</a:t>
            </a:r>
          </a:p>
        </p:txBody>
      </p:sp>
      <p:sp>
        <p:nvSpPr>
          <p:cNvPr id="14" name="TextBox 8">
            <a:extLst>
              <a:ext uri="{FF2B5EF4-FFF2-40B4-BE49-F238E27FC236}">
                <a16:creationId xmlns:a16="http://schemas.microsoft.com/office/drawing/2014/main" id="{EA09238D-63EB-0D6B-998C-A015A857B69A}"/>
              </a:ext>
            </a:extLst>
          </p:cNvPr>
          <p:cNvSpPr txBox="1"/>
          <p:nvPr/>
        </p:nvSpPr>
        <p:spPr>
          <a:xfrm>
            <a:off x="7407453" y="3788412"/>
            <a:ext cx="395461" cy="180096"/>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err="1">
                <a:latin typeface="IBM Plex Sans" charset="0"/>
                <a:ea typeface="IBM Plex Sans" charset="0"/>
                <a:cs typeface="IBM Plex Sans" charset="0"/>
              </a:rPr>
              <a:t>hBase</a:t>
            </a:r>
            <a:endParaRPr lang="en-US" sz="900" dirty="0">
              <a:latin typeface="IBM Plex Sans" charset="0"/>
              <a:ea typeface="IBM Plex Sans" charset="0"/>
              <a:cs typeface="IBM Plex Sans" charset="0"/>
            </a:endParaRPr>
          </a:p>
        </p:txBody>
      </p:sp>
      <p:pic>
        <p:nvPicPr>
          <p:cNvPr id="15" name="Graphic 9" descr="Server with solid fill">
            <a:extLst>
              <a:ext uri="{FF2B5EF4-FFF2-40B4-BE49-F238E27FC236}">
                <a16:creationId xmlns:a16="http://schemas.microsoft.com/office/drawing/2014/main" id="{F4C4BEEC-571C-5BE4-B929-60497F01C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9361" y="3331212"/>
            <a:ext cx="457200" cy="457200"/>
          </a:xfrm>
          <a:prstGeom prst="rect">
            <a:avLst/>
          </a:prstGeom>
        </p:spPr>
      </p:pic>
      <p:sp>
        <p:nvSpPr>
          <p:cNvPr id="16" name="TextBox 10">
            <a:extLst>
              <a:ext uri="{FF2B5EF4-FFF2-40B4-BE49-F238E27FC236}">
                <a16:creationId xmlns:a16="http://schemas.microsoft.com/office/drawing/2014/main" id="{41D269C2-FDC4-531A-594D-B9F6DC068A0F}"/>
              </a:ext>
            </a:extLst>
          </p:cNvPr>
          <p:cNvSpPr txBox="1"/>
          <p:nvPr/>
        </p:nvSpPr>
        <p:spPr>
          <a:xfrm>
            <a:off x="8166065" y="3788412"/>
            <a:ext cx="460496" cy="180096"/>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Hadoop</a:t>
            </a:r>
          </a:p>
        </p:txBody>
      </p:sp>
      <p:sp>
        <p:nvSpPr>
          <p:cNvPr id="17" name="Rounded Rectangle 10">
            <a:extLst>
              <a:ext uri="{FF2B5EF4-FFF2-40B4-BE49-F238E27FC236}">
                <a16:creationId xmlns:a16="http://schemas.microsoft.com/office/drawing/2014/main" id="{7113B3EF-9747-9927-5F11-291A6859904B}"/>
              </a:ext>
            </a:extLst>
          </p:cNvPr>
          <p:cNvSpPr/>
          <p:nvPr/>
        </p:nvSpPr>
        <p:spPr bwMode="auto">
          <a:xfrm>
            <a:off x="7342473" y="3297645"/>
            <a:ext cx="1284087" cy="1198155"/>
          </a:xfrm>
          <a:prstGeom prst="roundRect">
            <a:avLst/>
          </a:prstGeom>
          <a:no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defPPr>
              <a:defRPr lang="en-US"/>
            </a:defPPr>
            <a:lvl1pPr marL="0" algn="l" defTabSz="685983" rtl="0" eaLnBrk="1" latinLnBrk="0" hangingPunct="1">
              <a:defRPr sz="1350" kern="1200">
                <a:solidFill>
                  <a:schemeClr val="dk1"/>
                </a:solidFill>
                <a:latin typeface="+mn-lt"/>
                <a:ea typeface="+mn-ea"/>
                <a:cs typeface="+mn-cs"/>
              </a:defRPr>
            </a:lvl1pPr>
            <a:lvl2pPr marL="342991" algn="l" defTabSz="685983" rtl="0" eaLnBrk="1" latinLnBrk="0" hangingPunct="1">
              <a:defRPr sz="1350" kern="1200">
                <a:solidFill>
                  <a:schemeClr val="dk1"/>
                </a:solidFill>
                <a:latin typeface="+mn-lt"/>
                <a:ea typeface="+mn-ea"/>
                <a:cs typeface="+mn-cs"/>
              </a:defRPr>
            </a:lvl2pPr>
            <a:lvl3pPr marL="685983" algn="l" defTabSz="685983" rtl="0" eaLnBrk="1" latinLnBrk="0" hangingPunct="1">
              <a:defRPr sz="1350" kern="1200">
                <a:solidFill>
                  <a:schemeClr val="dk1"/>
                </a:solidFill>
                <a:latin typeface="+mn-lt"/>
                <a:ea typeface="+mn-ea"/>
                <a:cs typeface="+mn-cs"/>
              </a:defRPr>
            </a:lvl3pPr>
            <a:lvl4pPr marL="1028974" algn="l" defTabSz="685983" rtl="0" eaLnBrk="1" latinLnBrk="0" hangingPunct="1">
              <a:defRPr sz="1350" kern="1200">
                <a:solidFill>
                  <a:schemeClr val="dk1"/>
                </a:solidFill>
                <a:latin typeface="+mn-lt"/>
                <a:ea typeface="+mn-ea"/>
                <a:cs typeface="+mn-cs"/>
              </a:defRPr>
            </a:lvl4pPr>
            <a:lvl5pPr marL="1371966" algn="l" defTabSz="685983" rtl="0" eaLnBrk="1" latinLnBrk="0" hangingPunct="1">
              <a:defRPr sz="1350" kern="1200">
                <a:solidFill>
                  <a:schemeClr val="dk1"/>
                </a:solidFill>
                <a:latin typeface="+mn-lt"/>
                <a:ea typeface="+mn-ea"/>
                <a:cs typeface="+mn-cs"/>
              </a:defRPr>
            </a:lvl5pPr>
            <a:lvl6pPr marL="1714957" algn="l" defTabSz="685983" rtl="0" eaLnBrk="1" latinLnBrk="0" hangingPunct="1">
              <a:defRPr sz="1350" kern="1200">
                <a:solidFill>
                  <a:schemeClr val="dk1"/>
                </a:solidFill>
                <a:latin typeface="+mn-lt"/>
                <a:ea typeface="+mn-ea"/>
                <a:cs typeface="+mn-cs"/>
              </a:defRPr>
            </a:lvl6pPr>
            <a:lvl7pPr marL="2057949" algn="l" defTabSz="685983" rtl="0" eaLnBrk="1" latinLnBrk="0" hangingPunct="1">
              <a:defRPr sz="1350" kern="1200">
                <a:solidFill>
                  <a:schemeClr val="dk1"/>
                </a:solidFill>
                <a:latin typeface="+mn-lt"/>
                <a:ea typeface="+mn-ea"/>
                <a:cs typeface="+mn-cs"/>
              </a:defRPr>
            </a:lvl7pPr>
            <a:lvl8pPr marL="2400940" algn="l" defTabSz="685983" rtl="0" eaLnBrk="1" latinLnBrk="0" hangingPunct="1">
              <a:defRPr sz="1350" kern="1200">
                <a:solidFill>
                  <a:schemeClr val="dk1"/>
                </a:solidFill>
                <a:latin typeface="+mn-lt"/>
                <a:ea typeface="+mn-ea"/>
                <a:cs typeface="+mn-cs"/>
              </a:defRPr>
            </a:lvl8pPr>
            <a:lvl9pPr marL="2743932" algn="l" defTabSz="685983" rtl="0" eaLnBrk="1" latinLnBrk="0" hangingPunct="1">
              <a:defRPr sz="1350" kern="1200">
                <a:solidFill>
                  <a:schemeClr val="dk1"/>
                </a:solidFill>
                <a:latin typeface="+mn-lt"/>
                <a:ea typeface="+mn-ea"/>
                <a:cs typeface="+mn-cs"/>
              </a:defRPr>
            </a:lvl9p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8" name="Graphic 12" descr="Database with solid fill">
            <a:extLst>
              <a:ext uri="{FF2B5EF4-FFF2-40B4-BE49-F238E27FC236}">
                <a16:creationId xmlns:a16="http://schemas.microsoft.com/office/drawing/2014/main" id="{84C00CE4-1174-78BA-10DC-B552CB3A61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82429" y="907966"/>
            <a:ext cx="457200" cy="457200"/>
          </a:xfrm>
          <a:prstGeom prst="rect">
            <a:avLst/>
          </a:prstGeom>
        </p:spPr>
      </p:pic>
      <p:sp>
        <p:nvSpPr>
          <p:cNvPr id="19" name="TextBox 13">
            <a:extLst>
              <a:ext uri="{FF2B5EF4-FFF2-40B4-BE49-F238E27FC236}">
                <a16:creationId xmlns:a16="http://schemas.microsoft.com/office/drawing/2014/main" id="{7AFFC7AD-FC86-A450-2F13-410993D7F131}"/>
              </a:ext>
            </a:extLst>
          </p:cNvPr>
          <p:cNvSpPr txBox="1"/>
          <p:nvPr/>
        </p:nvSpPr>
        <p:spPr>
          <a:xfrm>
            <a:off x="7248277" y="1365166"/>
            <a:ext cx="715260" cy="3693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Metadata</a:t>
            </a:r>
          </a:p>
          <a:p>
            <a:pPr algn="ctr"/>
            <a:r>
              <a:rPr lang="en-US" sz="900" dirty="0">
                <a:latin typeface="IBM Plex Sans" charset="0"/>
                <a:ea typeface="IBM Plex Sans" charset="0"/>
                <a:cs typeface="IBM Plex Sans" charset="0"/>
              </a:rPr>
              <a:t>(Postgres)</a:t>
            </a:r>
          </a:p>
        </p:txBody>
      </p:sp>
      <p:pic>
        <p:nvPicPr>
          <p:cNvPr id="20" name="Graphic 14" descr="Server with solid fill">
            <a:extLst>
              <a:ext uri="{FF2B5EF4-FFF2-40B4-BE49-F238E27FC236}">
                <a16:creationId xmlns:a16="http://schemas.microsoft.com/office/drawing/2014/main" id="{76073456-5454-0D8F-FD2C-BBBC845B6D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6380" y="975656"/>
            <a:ext cx="457200" cy="457200"/>
          </a:xfrm>
          <a:prstGeom prst="rect">
            <a:avLst/>
          </a:prstGeom>
        </p:spPr>
      </p:pic>
      <p:pic>
        <p:nvPicPr>
          <p:cNvPr id="21" name="Graphic 15" descr="Server with solid fill">
            <a:extLst>
              <a:ext uri="{FF2B5EF4-FFF2-40B4-BE49-F238E27FC236}">
                <a16:creationId xmlns:a16="http://schemas.microsoft.com/office/drawing/2014/main" id="{261F3D7C-7AE5-23F9-3245-60C72CBD3D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4626" y="972165"/>
            <a:ext cx="457200" cy="457200"/>
          </a:xfrm>
          <a:prstGeom prst="rect">
            <a:avLst/>
          </a:prstGeom>
        </p:spPr>
      </p:pic>
      <p:sp>
        <p:nvSpPr>
          <p:cNvPr id="22" name="TextBox 16">
            <a:extLst>
              <a:ext uri="{FF2B5EF4-FFF2-40B4-BE49-F238E27FC236}">
                <a16:creationId xmlns:a16="http://schemas.microsoft.com/office/drawing/2014/main" id="{BEBE7D1D-8B44-55D7-7B4C-92BC6B191FED}"/>
              </a:ext>
            </a:extLst>
          </p:cNvPr>
          <p:cNvSpPr txBox="1"/>
          <p:nvPr/>
        </p:nvSpPr>
        <p:spPr>
          <a:xfrm>
            <a:off x="5261244" y="1425263"/>
            <a:ext cx="918842"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Vector service</a:t>
            </a:r>
          </a:p>
        </p:txBody>
      </p:sp>
      <p:pic>
        <p:nvPicPr>
          <p:cNvPr id="23" name="Graphic 17" descr="Users with solid fill">
            <a:extLst>
              <a:ext uri="{FF2B5EF4-FFF2-40B4-BE49-F238E27FC236}">
                <a16:creationId xmlns:a16="http://schemas.microsoft.com/office/drawing/2014/main" id="{454C18A4-2AC9-AAAB-64D0-15DB6392FC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806" y="2343150"/>
            <a:ext cx="457200" cy="457200"/>
          </a:xfrm>
          <a:prstGeom prst="rect">
            <a:avLst/>
          </a:prstGeom>
        </p:spPr>
      </p:pic>
      <p:pic>
        <p:nvPicPr>
          <p:cNvPr id="24" name="Graphic 18" descr="Monitor with solid fill">
            <a:extLst>
              <a:ext uri="{FF2B5EF4-FFF2-40B4-BE49-F238E27FC236}">
                <a16:creationId xmlns:a16="http://schemas.microsoft.com/office/drawing/2014/main" id="{6B4CCE19-2920-3865-E0A1-D7F746CE97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19255" y="2002364"/>
            <a:ext cx="457200" cy="457200"/>
          </a:xfrm>
          <a:prstGeom prst="rect">
            <a:avLst/>
          </a:prstGeom>
        </p:spPr>
      </p:pic>
      <p:pic>
        <p:nvPicPr>
          <p:cNvPr id="25" name="Graphic 19" descr="Server with solid fill">
            <a:extLst>
              <a:ext uri="{FF2B5EF4-FFF2-40B4-BE49-F238E27FC236}">
                <a16:creationId xmlns:a16="http://schemas.microsoft.com/office/drawing/2014/main" id="{A1B3C759-7C74-5F63-71CF-5A296F7157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2065" y="3132743"/>
            <a:ext cx="457200" cy="457200"/>
          </a:xfrm>
          <a:prstGeom prst="rect">
            <a:avLst/>
          </a:prstGeom>
        </p:spPr>
      </p:pic>
      <p:sp>
        <p:nvSpPr>
          <p:cNvPr id="26" name="TextBox 20">
            <a:extLst>
              <a:ext uri="{FF2B5EF4-FFF2-40B4-BE49-F238E27FC236}">
                <a16:creationId xmlns:a16="http://schemas.microsoft.com/office/drawing/2014/main" id="{1CAA79EE-8DD5-6B5F-9DE1-577E9072A287}"/>
              </a:ext>
            </a:extLst>
          </p:cNvPr>
          <p:cNvSpPr txBox="1"/>
          <p:nvPr/>
        </p:nvSpPr>
        <p:spPr>
          <a:xfrm>
            <a:off x="5332922" y="3586631"/>
            <a:ext cx="768159"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err="1">
                <a:latin typeface="IBM Plex Sans" charset="0"/>
                <a:ea typeface="IBM Plex Sans" charset="0"/>
                <a:cs typeface="IBM Plex Sans" charset="0"/>
              </a:rPr>
              <a:t>Geoserver</a:t>
            </a:r>
            <a:r>
              <a:rPr lang="en-US" sz="900" dirty="0">
                <a:latin typeface="IBM Plex Sans" charset="0"/>
                <a:ea typeface="IBM Plex Sans" charset="0"/>
                <a:cs typeface="IBM Plex Sans" charset="0"/>
              </a:rPr>
              <a:t>*</a:t>
            </a:r>
          </a:p>
        </p:txBody>
      </p:sp>
      <p:pic>
        <p:nvPicPr>
          <p:cNvPr id="27" name="Graphic 21" descr="Server with solid fill">
            <a:extLst>
              <a:ext uri="{FF2B5EF4-FFF2-40B4-BE49-F238E27FC236}">
                <a16:creationId xmlns:a16="http://schemas.microsoft.com/office/drawing/2014/main" id="{DCBC68FF-B040-8B65-3FE7-CC5A7C1BD1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4736" y="2857780"/>
            <a:ext cx="457200" cy="457200"/>
          </a:xfrm>
          <a:prstGeom prst="rect">
            <a:avLst/>
          </a:prstGeom>
        </p:spPr>
      </p:pic>
      <p:sp>
        <p:nvSpPr>
          <p:cNvPr id="28" name="TextBox 22">
            <a:extLst>
              <a:ext uri="{FF2B5EF4-FFF2-40B4-BE49-F238E27FC236}">
                <a16:creationId xmlns:a16="http://schemas.microsoft.com/office/drawing/2014/main" id="{CD71D834-18BF-D7D4-4EC9-C075D3D7BB72}"/>
              </a:ext>
            </a:extLst>
          </p:cNvPr>
          <p:cNvSpPr txBox="1"/>
          <p:nvPr/>
        </p:nvSpPr>
        <p:spPr>
          <a:xfrm>
            <a:off x="2600774" y="3291460"/>
            <a:ext cx="1656224" cy="3693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Data service*</a:t>
            </a:r>
          </a:p>
          <a:p>
            <a:pPr algn="ctr"/>
            <a:r>
              <a:rPr lang="en-US" sz="900" dirty="0">
                <a:latin typeface="IBM Plex Sans" charset="0"/>
                <a:ea typeface="IBM Plex Sans" charset="0"/>
                <a:cs typeface="IBM Plex Sans" charset="0"/>
              </a:rPr>
              <a:t>(WMS/WCS, timestamps, …)</a:t>
            </a:r>
          </a:p>
        </p:txBody>
      </p:sp>
      <p:pic>
        <p:nvPicPr>
          <p:cNvPr id="29" name="Graphic 23" descr="Server with solid fill">
            <a:extLst>
              <a:ext uri="{FF2B5EF4-FFF2-40B4-BE49-F238E27FC236}">
                <a16:creationId xmlns:a16="http://schemas.microsoft.com/office/drawing/2014/main" id="{3E1962E9-E7D4-23E3-1411-B835184668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571" y="2344092"/>
            <a:ext cx="457200" cy="457200"/>
          </a:xfrm>
          <a:prstGeom prst="rect">
            <a:avLst/>
          </a:prstGeom>
        </p:spPr>
      </p:pic>
      <p:sp>
        <p:nvSpPr>
          <p:cNvPr id="30" name="TextBox 24">
            <a:extLst>
              <a:ext uri="{FF2B5EF4-FFF2-40B4-BE49-F238E27FC236}">
                <a16:creationId xmlns:a16="http://schemas.microsoft.com/office/drawing/2014/main" id="{56154A33-2E87-13DA-7AF6-68D4FB8390BD}"/>
              </a:ext>
            </a:extLst>
          </p:cNvPr>
          <p:cNvSpPr txBox="1"/>
          <p:nvPr/>
        </p:nvSpPr>
        <p:spPr>
          <a:xfrm>
            <a:off x="325795" y="2770353"/>
            <a:ext cx="481222"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Users</a:t>
            </a:r>
          </a:p>
        </p:txBody>
      </p:sp>
      <p:sp>
        <p:nvSpPr>
          <p:cNvPr id="31" name="TextBox 25">
            <a:extLst>
              <a:ext uri="{FF2B5EF4-FFF2-40B4-BE49-F238E27FC236}">
                <a16:creationId xmlns:a16="http://schemas.microsoft.com/office/drawing/2014/main" id="{085CA481-0B53-C453-B0DB-71124271487E}"/>
              </a:ext>
            </a:extLst>
          </p:cNvPr>
          <p:cNvSpPr txBox="1"/>
          <p:nvPr/>
        </p:nvSpPr>
        <p:spPr>
          <a:xfrm>
            <a:off x="1394524" y="2814717"/>
            <a:ext cx="622286" cy="3693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Proxy</a:t>
            </a:r>
          </a:p>
          <a:p>
            <a:pPr algn="ctr"/>
            <a:r>
              <a:rPr lang="en-US" sz="900" dirty="0">
                <a:latin typeface="IBM Plex Sans" charset="0"/>
                <a:ea typeface="IBM Plex Sans" charset="0"/>
                <a:cs typeface="IBM Plex Sans" charset="0"/>
              </a:rPr>
              <a:t>(NGINX)</a:t>
            </a:r>
          </a:p>
        </p:txBody>
      </p:sp>
      <p:sp>
        <p:nvSpPr>
          <p:cNvPr id="32" name="TextBox 26">
            <a:extLst>
              <a:ext uri="{FF2B5EF4-FFF2-40B4-BE49-F238E27FC236}">
                <a16:creationId xmlns:a16="http://schemas.microsoft.com/office/drawing/2014/main" id="{3DBB30A0-50A3-7116-123F-4B7F9FC13669}"/>
              </a:ext>
            </a:extLst>
          </p:cNvPr>
          <p:cNvSpPr txBox="1"/>
          <p:nvPr/>
        </p:nvSpPr>
        <p:spPr>
          <a:xfrm>
            <a:off x="3033600" y="1425002"/>
            <a:ext cx="801823" cy="3693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Core API</a:t>
            </a:r>
          </a:p>
          <a:p>
            <a:pPr algn="ctr"/>
            <a:r>
              <a:rPr lang="en-US" sz="900" dirty="0">
                <a:latin typeface="IBM Plex Sans" charset="0"/>
                <a:ea typeface="IBM Plex Sans" charset="0"/>
                <a:cs typeface="IBM Plex Sans" charset="0"/>
              </a:rPr>
              <a:t>(queries, …)</a:t>
            </a:r>
          </a:p>
        </p:txBody>
      </p:sp>
      <p:pic>
        <p:nvPicPr>
          <p:cNvPr id="33" name="Graphic 27" descr="Server with solid fill">
            <a:extLst>
              <a:ext uri="{FF2B5EF4-FFF2-40B4-BE49-F238E27FC236}">
                <a16:creationId xmlns:a16="http://schemas.microsoft.com/office/drawing/2014/main" id="{AF4EAEDE-BF7C-D348-6432-E471CCDE27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2173" y="2012714"/>
            <a:ext cx="457200" cy="457200"/>
          </a:xfrm>
          <a:prstGeom prst="rect">
            <a:avLst/>
          </a:prstGeom>
        </p:spPr>
      </p:pic>
      <p:sp>
        <p:nvSpPr>
          <p:cNvPr id="34" name="TextBox 28">
            <a:extLst>
              <a:ext uri="{FF2B5EF4-FFF2-40B4-BE49-F238E27FC236}">
                <a16:creationId xmlns:a16="http://schemas.microsoft.com/office/drawing/2014/main" id="{4F6272EE-0C48-8854-A8DB-49464D6CDAF9}"/>
              </a:ext>
            </a:extLst>
          </p:cNvPr>
          <p:cNvSpPr txBox="1"/>
          <p:nvPr/>
        </p:nvSpPr>
        <p:spPr>
          <a:xfrm>
            <a:off x="3030055" y="2459564"/>
            <a:ext cx="780983"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UI backend</a:t>
            </a:r>
          </a:p>
        </p:txBody>
      </p:sp>
      <p:sp>
        <p:nvSpPr>
          <p:cNvPr id="35" name="TextBox 29">
            <a:extLst>
              <a:ext uri="{FF2B5EF4-FFF2-40B4-BE49-F238E27FC236}">
                <a16:creationId xmlns:a16="http://schemas.microsoft.com/office/drawing/2014/main" id="{D1FF6AEE-4450-8793-F266-E3526E73EEA7}"/>
              </a:ext>
            </a:extLst>
          </p:cNvPr>
          <p:cNvSpPr txBox="1"/>
          <p:nvPr/>
        </p:nvSpPr>
        <p:spPr>
          <a:xfrm>
            <a:off x="2587627" y="2459837"/>
            <a:ext cx="309700"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UI</a:t>
            </a:r>
          </a:p>
        </p:txBody>
      </p:sp>
      <p:pic>
        <p:nvPicPr>
          <p:cNvPr id="36" name="Graphic 30" descr="Database with solid fill">
            <a:extLst>
              <a:ext uri="{FF2B5EF4-FFF2-40B4-BE49-F238E27FC236}">
                <a16:creationId xmlns:a16="http://schemas.microsoft.com/office/drawing/2014/main" id="{63210897-DB6F-BAEE-4B41-BE7F5BDEEA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74548" y="911514"/>
            <a:ext cx="457200" cy="457200"/>
          </a:xfrm>
          <a:prstGeom prst="rect">
            <a:avLst/>
          </a:prstGeom>
        </p:spPr>
      </p:pic>
      <p:sp>
        <p:nvSpPr>
          <p:cNvPr id="37" name="TextBox 31">
            <a:extLst>
              <a:ext uri="{FF2B5EF4-FFF2-40B4-BE49-F238E27FC236}">
                <a16:creationId xmlns:a16="http://schemas.microsoft.com/office/drawing/2014/main" id="{E92ABD66-5EF6-9653-758F-31A9356633FB}"/>
              </a:ext>
            </a:extLst>
          </p:cNvPr>
          <p:cNvSpPr txBox="1"/>
          <p:nvPr/>
        </p:nvSpPr>
        <p:spPr>
          <a:xfrm>
            <a:off x="8139293" y="1365166"/>
            <a:ext cx="527709"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Elastic</a:t>
            </a:r>
          </a:p>
        </p:txBody>
      </p:sp>
      <p:pic>
        <p:nvPicPr>
          <p:cNvPr id="38" name="Graphic 32" descr="Server with solid fill">
            <a:extLst>
              <a:ext uri="{FF2B5EF4-FFF2-40B4-BE49-F238E27FC236}">
                <a16:creationId xmlns:a16="http://schemas.microsoft.com/office/drawing/2014/main" id="{0C894F7E-1201-2D33-D216-31D456D82D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4626" y="2409844"/>
            <a:ext cx="457200" cy="457200"/>
          </a:xfrm>
          <a:prstGeom prst="rect">
            <a:avLst/>
          </a:prstGeom>
        </p:spPr>
      </p:pic>
      <p:sp>
        <p:nvSpPr>
          <p:cNvPr id="39" name="TextBox 33">
            <a:extLst>
              <a:ext uri="{FF2B5EF4-FFF2-40B4-BE49-F238E27FC236}">
                <a16:creationId xmlns:a16="http://schemas.microsoft.com/office/drawing/2014/main" id="{2C26F445-A6B3-0470-8C67-75DDA244C537}"/>
              </a:ext>
            </a:extLst>
          </p:cNvPr>
          <p:cNvSpPr txBox="1"/>
          <p:nvPr/>
        </p:nvSpPr>
        <p:spPr>
          <a:xfrm>
            <a:off x="5188651" y="2871273"/>
            <a:ext cx="1056701"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Metadata search</a:t>
            </a:r>
          </a:p>
        </p:txBody>
      </p:sp>
      <p:sp>
        <p:nvSpPr>
          <p:cNvPr id="40" name="TextBox 34">
            <a:extLst>
              <a:ext uri="{FF2B5EF4-FFF2-40B4-BE49-F238E27FC236}">
                <a16:creationId xmlns:a16="http://schemas.microsoft.com/office/drawing/2014/main" id="{44580EFA-1D6F-EE5A-5CC4-A430BFEC6619}"/>
              </a:ext>
            </a:extLst>
          </p:cNvPr>
          <p:cNvSpPr txBox="1"/>
          <p:nvPr/>
        </p:nvSpPr>
        <p:spPr>
          <a:xfrm>
            <a:off x="210312" y="659591"/>
            <a:ext cx="1847087" cy="253916"/>
          </a:xfrm>
          <a:prstGeom prst="rect">
            <a:avLst/>
          </a:prstGeom>
          <a:noFill/>
        </p:spPr>
        <p:txBody>
          <a:bodyPr wrap="squar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1050" b="1" dirty="0">
                <a:latin typeface="IBM Plex Sans" charset="0"/>
                <a:ea typeface="IBM Plex Sans" charset="0"/>
                <a:cs typeface="IBM Plex Sans" charset="0"/>
              </a:rPr>
              <a:t>Users</a:t>
            </a:r>
          </a:p>
        </p:txBody>
      </p:sp>
      <p:sp>
        <p:nvSpPr>
          <p:cNvPr id="41" name="TextBox 35">
            <a:extLst>
              <a:ext uri="{FF2B5EF4-FFF2-40B4-BE49-F238E27FC236}">
                <a16:creationId xmlns:a16="http://schemas.microsoft.com/office/drawing/2014/main" id="{C085E273-9C79-0E4E-932D-DC1560DC37AB}"/>
              </a:ext>
            </a:extLst>
          </p:cNvPr>
          <p:cNvSpPr txBox="1"/>
          <p:nvPr/>
        </p:nvSpPr>
        <p:spPr>
          <a:xfrm>
            <a:off x="2514374" y="654050"/>
            <a:ext cx="1829026" cy="253916"/>
          </a:xfrm>
          <a:prstGeom prst="rect">
            <a:avLst/>
          </a:prstGeom>
          <a:noFill/>
        </p:spPr>
        <p:txBody>
          <a:bodyPr wrap="squar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1050" b="1" dirty="0">
                <a:latin typeface="IBM Plex Sans" charset="0"/>
                <a:ea typeface="IBM Plex Sans" charset="0"/>
                <a:cs typeface="IBM Plex Sans" charset="0"/>
              </a:rPr>
              <a:t>User facing services</a:t>
            </a:r>
          </a:p>
        </p:txBody>
      </p:sp>
      <p:sp>
        <p:nvSpPr>
          <p:cNvPr id="42" name="TextBox 36">
            <a:extLst>
              <a:ext uri="{FF2B5EF4-FFF2-40B4-BE49-F238E27FC236}">
                <a16:creationId xmlns:a16="http://schemas.microsoft.com/office/drawing/2014/main" id="{C0AD8657-7024-8E0B-E826-8F5AB4F812D5}"/>
              </a:ext>
            </a:extLst>
          </p:cNvPr>
          <p:cNvSpPr txBox="1"/>
          <p:nvPr/>
        </p:nvSpPr>
        <p:spPr>
          <a:xfrm>
            <a:off x="4808826" y="654354"/>
            <a:ext cx="1828801" cy="253916"/>
          </a:xfrm>
          <a:prstGeom prst="rect">
            <a:avLst/>
          </a:prstGeom>
          <a:noFill/>
        </p:spPr>
        <p:txBody>
          <a:bodyPr wrap="squar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1050" b="1" dirty="0">
                <a:latin typeface="IBM Plex Sans" charset="0"/>
                <a:ea typeface="IBM Plex Sans" charset="0"/>
                <a:cs typeface="IBM Plex Sans" charset="0"/>
              </a:rPr>
              <a:t>Internal services</a:t>
            </a:r>
          </a:p>
        </p:txBody>
      </p:sp>
      <p:sp>
        <p:nvSpPr>
          <p:cNvPr id="43" name="TextBox 37">
            <a:extLst>
              <a:ext uri="{FF2B5EF4-FFF2-40B4-BE49-F238E27FC236}">
                <a16:creationId xmlns:a16="http://schemas.microsoft.com/office/drawing/2014/main" id="{A80DA7C7-7EC8-4512-8F60-88DF7898AFDB}"/>
              </a:ext>
            </a:extLst>
          </p:cNvPr>
          <p:cNvSpPr txBox="1"/>
          <p:nvPr/>
        </p:nvSpPr>
        <p:spPr>
          <a:xfrm>
            <a:off x="7086599" y="657598"/>
            <a:ext cx="1828801" cy="253916"/>
          </a:xfrm>
          <a:prstGeom prst="rect">
            <a:avLst/>
          </a:prstGeom>
          <a:noFill/>
        </p:spPr>
        <p:txBody>
          <a:bodyPr wrap="squar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l"/>
            <a:r>
              <a:rPr lang="en-US" sz="1050" b="1" dirty="0">
                <a:latin typeface="IBM Plex Sans" charset="0"/>
                <a:ea typeface="IBM Plex Sans" charset="0"/>
                <a:cs typeface="IBM Plex Sans" charset="0"/>
              </a:rPr>
              <a:t>Data</a:t>
            </a:r>
          </a:p>
        </p:txBody>
      </p:sp>
      <p:pic>
        <p:nvPicPr>
          <p:cNvPr id="44" name="Graphic 38" descr="Server with solid fill">
            <a:extLst>
              <a:ext uri="{FF2B5EF4-FFF2-40B4-BE49-F238E27FC236}">
                <a16:creationId xmlns:a16="http://schemas.microsoft.com/office/drawing/2014/main" id="{0E206EAE-B1D6-8033-2FAE-1AC4CBDFA6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4736" y="3848100"/>
            <a:ext cx="457200" cy="457200"/>
          </a:xfrm>
          <a:prstGeom prst="rect">
            <a:avLst/>
          </a:prstGeom>
        </p:spPr>
      </p:pic>
      <p:sp>
        <p:nvSpPr>
          <p:cNvPr id="45" name="TextBox 39">
            <a:extLst>
              <a:ext uri="{FF2B5EF4-FFF2-40B4-BE49-F238E27FC236}">
                <a16:creationId xmlns:a16="http://schemas.microsoft.com/office/drawing/2014/main" id="{8F561700-4E19-AB80-EBCD-291C002C1B9B}"/>
              </a:ext>
            </a:extLst>
          </p:cNvPr>
          <p:cNvSpPr txBox="1"/>
          <p:nvPr/>
        </p:nvSpPr>
        <p:spPr>
          <a:xfrm>
            <a:off x="3042402" y="4299035"/>
            <a:ext cx="772969"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Upload API</a:t>
            </a:r>
          </a:p>
        </p:txBody>
      </p:sp>
      <p:pic>
        <p:nvPicPr>
          <p:cNvPr id="46" name="Graphic 40" descr="Server with solid fill">
            <a:extLst>
              <a:ext uri="{FF2B5EF4-FFF2-40B4-BE49-F238E27FC236}">
                <a16:creationId xmlns:a16="http://schemas.microsoft.com/office/drawing/2014/main" id="{7CB3B07D-AA0D-41EC-CC4D-C638E2C84E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4626" y="3848100"/>
            <a:ext cx="457200" cy="457200"/>
          </a:xfrm>
          <a:prstGeom prst="rect">
            <a:avLst/>
          </a:prstGeom>
        </p:spPr>
      </p:pic>
      <p:sp>
        <p:nvSpPr>
          <p:cNvPr id="47" name="TextBox 41">
            <a:extLst>
              <a:ext uri="{FF2B5EF4-FFF2-40B4-BE49-F238E27FC236}">
                <a16:creationId xmlns:a16="http://schemas.microsoft.com/office/drawing/2014/main" id="{E79A0E7F-0066-8D3B-360A-C229038B4B76}"/>
              </a:ext>
            </a:extLst>
          </p:cNvPr>
          <p:cNvSpPr txBox="1"/>
          <p:nvPr/>
        </p:nvSpPr>
        <p:spPr>
          <a:xfrm>
            <a:off x="5386622" y="4299035"/>
            <a:ext cx="660758"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Uploader</a:t>
            </a:r>
          </a:p>
        </p:txBody>
      </p:sp>
      <p:pic>
        <p:nvPicPr>
          <p:cNvPr id="48" name="Graphic 42" descr="Database with solid fill">
            <a:extLst>
              <a:ext uri="{FF2B5EF4-FFF2-40B4-BE49-F238E27FC236}">
                <a16:creationId xmlns:a16="http://schemas.microsoft.com/office/drawing/2014/main" id="{DFADEB1A-FDAC-7773-955D-EA4FFF275C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6200" y="2012714"/>
            <a:ext cx="457200" cy="457200"/>
          </a:xfrm>
          <a:prstGeom prst="rect">
            <a:avLst/>
          </a:prstGeom>
        </p:spPr>
      </p:pic>
      <p:sp>
        <p:nvSpPr>
          <p:cNvPr id="49" name="TextBox 43">
            <a:extLst>
              <a:ext uri="{FF2B5EF4-FFF2-40B4-BE49-F238E27FC236}">
                <a16:creationId xmlns:a16="http://schemas.microsoft.com/office/drawing/2014/main" id="{3C76FE84-6003-A9FF-9CC8-C43509338B45}"/>
              </a:ext>
            </a:extLst>
          </p:cNvPr>
          <p:cNvSpPr txBox="1"/>
          <p:nvPr/>
        </p:nvSpPr>
        <p:spPr>
          <a:xfrm>
            <a:off x="3886200" y="2448152"/>
            <a:ext cx="474810"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Redis</a:t>
            </a:r>
          </a:p>
        </p:txBody>
      </p:sp>
      <p:sp>
        <p:nvSpPr>
          <p:cNvPr id="50" name="Rounded Rectangle 69">
            <a:extLst>
              <a:ext uri="{FF2B5EF4-FFF2-40B4-BE49-F238E27FC236}">
                <a16:creationId xmlns:a16="http://schemas.microsoft.com/office/drawing/2014/main" id="{1F6ABF7D-1899-4D6B-E7FE-990F8FC8A0AD}"/>
              </a:ext>
            </a:extLst>
          </p:cNvPr>
          <p:cNvSpPr/>
          <p:nvPr/>
        </p:nvSpPr>
        <p:spPr bwMode="auto">
          <a:xfrm>
            <a:off x="2492992" y="1876465"/>
            <a:ext cx="1868018" cy="893888"/>
          </a:xfrm>
          <a:prstGeom prst="roundRect">
            <a:avLst/>
          </a:prstGeom>
          <a:noFill/>
          <a:ln w="63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defPPr>
              <a:defRPr lang="en-US"/>
            </a:defPPr>
            <a:lvl1pPr marL="0" algn="l" defTabSz="685983" rtl="0" eaLnBrk="1" latinLnBrk="0" hangingPunct="1">
              <a:defRPr sz="1350" kern="1200">
                <a:solidFill>
                  <a:schemeClr val="dk1"/>
                </a:solidFill>
                <a:latin typeface="+mn-lt"/>
                <a:ea typeface="+mn-ea"/>
                <a:cs typeface="+mn-cs"/>
              </a:defRPr>
            </a:lvl1pPr>
            <a:lvl2pPr marL="342991" algn="l" defTabSz="685983" rtl="0" eaLnBrk="1" latinLnBrk="0" hangingPunct="1">
              <a:defRPr sz="1350" kern="1200">
                <a:solidFill>
                  <a:schemeClr val="dk1"/>
                </a:solidFill>
                <a:latin typeface="+mn-lt"/>
                <a:ea typeface="+mn-ea"/>
                <a:cs typeface="+mn-cs"/>
              </a:defRPr>
            </a:lvl2pPr>
            <a:lvl3pPr marL="685983" algn="l" defTabSz="685983" rtl="0" eaLnBrk="1" latinLnBrk="0" hangingPunct="1">
              <a:defRPr sz="1350" kern="1200">
                <a:solidFill>
                  <a:schemeClr val="dk1"/>
                </a:solidFill>
                <a:latin typeface="+mn-lt"/>
                <a:ea typeface="+mn-ea"/>
                <a:cs typeface="+mn-cs"/>
              </a:defRPr>
            </a:lvl3pPr>
            <a:lvl4pPr marL="1028974" algn="l" defTabSz="685983" rtl="0" eaLnBrk="1" latinLnBrk="0" hangingPunct="1">
              <a:defRPr sz="1350" kern="1200">
                <a:solidFill>
                  <a:schemeClr val="dk1"/>
                </a:solidFill>
                <a:latin typeface="+mn-lt"/>
                <a:ea typeface="+mn-ea"/>
                <a:cs typeface="+mn-cs"/>
              </a:defRPr>
            </a:lvl4pPr>
            <a:lvl5pPr marL="1371966" algn="l" defTabSz="685983" rtl="0" eaLnBrk="1" latinLnBrk="0" hangingPunct="1">
              <a:defRPr sz="1350" kern="1200">
                <a:solidFill>
                  <a:schemeClr val="dk1"/>
                </a:solidFill>
                <a:latin typeface="+mn-lt"/>
                <a:ea typeface="+mn-ea"/>
                <a:cs typeface="+mn-cs"/>
              </a:defRPr>
            </a:lvl5pPr>
            <a:lvl6pPr marL="1714957" algn="l" defTabSz="685983" rtl="0" eaLnBrk="1" latinLnBrk="0" hangingPunct="1">
              <a:defRPr sz="1350" kern="1200">
                <a:solidFill>
                  <a:schemeClr val="dk1"/>
                </a:solidFill>
                <a:latin typeface="+mn-lt"/>
                <a:ea typeface="+mn-ea"/>
                <a:cs typeface="+mn-cs"/>
              </a:defRPr>
            </a:lvl6pPr>
            <a:lvl7pPr marL="2057949" algn="l" defTabSz="685983" rtl="0" eaLnBrk="1" latinLnBrk="0" hangingPunct="1">
              <a:defRPr sz="1350" kern="1200">
                <a:solidFill>
                  <a:schemeClr val="dk1"/>
                </a:solidFill>
                <a:latin typeface="+mn-lt"/>
                <a:ea typeface="+mn-ea"/>
                <a:cs typeface="+mn-cs"/>
              </a:defRPr>
            </a:lvl7pPr>
            <a:lvl8pPr marL="2400940" algn="l" defTabSz="685983" rtl="0" eaLnBrk="1" latinLnBrk="0" hangingPunct="1">
              <a:defRPr sz="1350" kern="1200">
                <a:solidFill>
                  <a:schemeClr val="dk1"/>
                </a:solidFill>
                <a:latin typeface="+mn-lt"/>
                <a:ea typeface="+mn-ea"/>
                <a:cs typeface="+mn-cs"/>
              </a:defRPr>
            </a:lvl8pPr>
            <a:lvl9pPr marL="2743932" algn="l" defTabSz="685983" rtl="0" eaLnBrk="1" latinLnBrk="0" hangingPunct="1">
              <a:defRPr sz="1350" kern="1200">
                <a:solidFill>
                  <a:schemeClr val="dk1"/>
                </a:solidFill>
                <a:latin typeface="+mn-lt"/>
                <a:ea typeface="+mn-ea"/>
                <a:cs typeface="+mn-cs"/>
              </a:defRPr>
            </a:lvl9p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51" name="Graphic 45" descr="Server with solid fill">
            <a:extLst>
              <a:ext uri="{FF2B5EF4-FFF2-40B4-BE49-F238E27FC236}">
                <a16:creationId xmlns:a16="http://schemas.microsoft.com/office/drawing/2014/main" id="{0DF809B9-5D69-C007-DE33-37374A0DC3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9622" y="1686733"/>
            <a:ext cx="457200" cy="457200"/>
          </a:xfrm>
          <a:prstGeom prst="rect">
            <a:avLst/>
          </a:prstGeom>
        </p:spPr>
      </p:pic>
      <p:sp>
        <p:nvSpPr>
          <p:cNvPr id="52" name="TextBox 46">
            <a:extLst>
              <a:ext uri="{FF2B5EF4-FFF2-40B4-BE49-F238E27FC236}">
                <a16:creationId xmlns:a16="http://schemas.microsoft.com/office/drawing/2014/main" id="{35C5D159-182D-C68C-0B84-656C99555DC3}"/>
              </a:ext>
            </a:extLst>
          </p:cNvPr>
          <p:cNvSpPr txBox="1"/>
          <p:nvPr/>
        </p:nvSpPr>
        <p:spPr>
          <a:xfrm>
            <a:off x="5368187" y="2148374"/>
            <a:ext cx="697627"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ctr"/>
            <a:r>
              <a:rPr lang="en-US" sz="900" dirty="0">
                <a:latin typeface="IBM Plex Sans" charset="0"/>
                <a:ea typeface="IBM Plex Sans" charset="0"/>
                <a:cs typeface="IBM Plex Sans" charset="0"/>
              </a:rPr>
              <a:t>RabbitMQ</a:t>
            </a:r>
          </a:p>
        </p:txBody>
      </p:sp>
      <p:sp>
        <p:nvSpPr>
          <p:cNvPr id="53" name="TextBox 47">
            <a:extLst>
              <a:ext uri="{FF2B5EF4-FFF2-40B4-BE49-F238E27FC236}">
                <a16:creationId xmlns:a16="http://schemas.microsoft.com/office/drawing/2014/main" id="{2AD76A2A-D8A6-2F4C-7411-2B28B1BF041B}"/>
              </a:ext>
            </a:extLst>
          </p:cNvPr>
          <p:cNvSpPr txBox="1"/>
          <p:nvPr/>
        </p:nvSpPr>
        <p:spPr>
          <a:xfrm>
            <a:off x="4572000" y="4723755"/>
            <a:ext cx="2735044" cy="230832"/>
          </a:xfrm>
          <a:prstGeom prst="rect">
            <a:avLst/>
          </a:prstGeom>
          <a:noFill/>
        </p:spPr>
        <p:txBody>
          <a:bodyPr wrap="none" rtlCol="0">
            <a:spAutoFit/>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900" dirty="0">
                <a:latin typeface="IBM Plex Sans" charset="0"/>
                <a:ea typeface="IBM Plex Sans" charset="0"/>
                <a:cs typeface="IBM Plex Sans" charset="0"/>
              </a:rPr>
              <a:t>*</a:t>
            </a:r>
            <a:r>
              <a:rPr lang="en-US" sz="900" dirty="0" err="1">
                <a:latin typeface="IBM Plex Sans" charset="0"/>
                <a:ea typeface="IBM Plex Sans" charset="0"/>
                <a:cs typeface="IBM Plex Sans" charset="0"/>
              </a:rPr>
              <a:t>Geoserver</a:t>
            </a:r>
            <a:r>
              <a:rPr lang="en-US" sz="900" dirty="0">
                <a:latin typeface="IBM Plex Sans" charset="0"/>
                <a:ea typeface="IBM Plex Sans" charset="0"/>
                <a:cs typeface="IBM Plex Sans" charset="0"/>
              </a:rPr>
              <a:t> is user facing for WMS/WCS requests.</a:t>
            </a:r>
          </a:p>
        </p:txBody>
      </p:sp>
    </p:spTree>
    <p:extLst>
      <p:ext uri="{BB962C8B-B14F-4D97-AF65-F5344CB8AC3E}">
        <p14:creationId xmlns:p14="http://schemas.microsoft.com/office/powerpoint/2010/main" val="3223459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Title 11">
            <a:extLst>
              <a:ext uri="{FF2B5EF4-FFF2-40B4-BE49-F238E27FC236}">
                <a16:creationId xmlns:a16="http://schemas.microsoft.com/office/drawing/2014/main" id="{1C823937-0D17-A841-F7AD-CB19B5D4D894}"/>
              </a:ext>
            </a:extLst>
          </p:cNvPr>
          <p:cNvSpPr>
            <a:spLocks noGrp="1"/>
          </p:cNvSpPr>
          <p:nvPr>
            <p:ph type="title"/>
          </p:nvPr>
        </p:nvSpPr>
        <p:spPr/>
        <p:txBody>
          <a:bodyPr/>
          <a:lstStyle/>
          <a:p>
            <a:r>
              <a:rPr lang="en-US" dirty="0"/>
              <a:t>Current Infrastructure – Compute Nodes</a:t>
            </a:r>
          </a:p>
        </p:txBody>
      </p:sp>
      <p:graphicFrame>
        <p:nvGraphicFramePr>
          <p:cNvPr id="16" name="Table 15">
            <a:extLst>
              <a:ext uri="{FF2B5EF4-FFF2-40B4-BE49-F238E27FC236}">
                <a16:creationId xmlns:a16="http://schemas.microsoft.com/office/drawing/2014/main" id="{3CE16575-6975-61BD-C826-F9FBA8AFBDB0}"/>
              </a:ext>
            </a:extLst>
          </p:cNvPr>
          <p:cNvGraphicFramePr>
            <a:graphicFrameLocks noGrp="1"/>
          </p:cNvGraphicFramePr>
          <p:nvPr>
            <p:extLst>
              <p:ext uri="{D42A27DB-BD31-4B8C-83A1-F6EECF244321}">
                <p14:modId xmlns:p14="http://schemas.microsoft.com/office/powerpoint/2010/main" val="3813655435"/>
              </p:ext>
            </p:extLst>
          </p:nvPr>
        </p:nvGraphicFramePr>
        <p:xfrm>
          <a:off x="1423739" y="1747097"/>
          <a:ext cx="5026524" cy="2011680"/>
        </p:xfrm>
        <a:graphic>
          <a:graphicData uri="http://schemas.openxmlformats.org/drawingml/2006/table">
            <a:tbl>
              <a:tblPr firstRow="1" bandRow="1">
                <a:tableStyleId>{F2F42068-6B7A-41E0-BCE0-B7C4EFE3CDCE}</a:tableStyleId>
              </a:tblPr>
              <a:tblGrid>
                <a:gridCol w="1256631">
                  <a:extLst>
                    <a:ext uri="{9D8B030D-6E8A-4147-A177-3AD203B41FA5}">
                      <a16:colId xmlns:a16="http://schemas.microsoft.com/office/drawing/2014/main" val="3506435781"/>
                    </a:ext>
                  </a:extLst>
                </a:gridCol>
                <a:gridCol w="1256631">
                  <a:extLst>
                    <a:ext uri="{9D8B030D-6E8A-4147-A177-3AD203B41FA5}">
                      <a16:colId xmlns:a16="http://schemas.microsoft.com/office/drawing/2014/main" val="3088669771"/>
                    </a:ext>
                  </a:extLst>
                </a:gridCol>
                <a:gridCol w="1256631">
                  <a:extLst>
                    <a:ext uri="{9D8B030D-6E8A-4147-A177-3AD203B41FA5}">
                      <a16:colId xmlns:a16="http://schemas.microsoft.com/office/drawing/2014/main" val="177676833"/>
                    </a:ext>
                  </a:extLst>
                </a:gridCol>
                <a:gridCol w="1256631">
                  <a:extLst>
                    <a:ext uri="{9D8B030D-6E8A-4147-A177-3AD203B41FA5}">
                      <a16:colId xmlns:a16="http://schemas.microsoft.com/office/drawing/2014/main" val="1517556558"/>
                    </a:ext>
                  </a:extLst>
                </a:gridCol>
              </a:tblGrid>
              <a:tr h="0">
                <a:tc>
                  <a:txBody>
                    <a:bodyPr/>
                    <a:lstStyle/>
                    <a:p>
                      <a:pPr algn="l" fontAlgn="t"/>
                      <a:r>
                        <a:rPr lang="en-US" sz="1200" dirty="0">
                          <a:effectLst/>
                        </a:rPr>
                        <a:t>POLARIS COMPUTE</a:t>
                      </a:r>
                    </a:p>
                  </a:txBody>
                  <a:tcPr/>
                </a:tc>
                <a:tc>
                  <a:txBody>
                    <a:bodyPr/>
                    <a:lstStyle/>
                    <a:p>
                      <a:pPr algn="l" fontAlgn="t"/>
                      <a:r>
                        <a:rPr lang="en-US" sz="1200" dirty="0">
                          <a:effectLst/>
                        </a:rPr>
                        <a:t>DESCRIPTION</a:t>
                      </a:r>
                    </a:p>
                  </a:txBody>
                  <a:tcPr/>
                </a:tc>
                <a:tc>
                  <a:txBody>
                    <a:bodyPr/>
                    <a:lstStyle/>
                    <a:p>
                      <a:pPr algn="l" fontAlgn="t"/>
                      <a:r>
                        <a:rPr lang="en-US" sz="1200" dirty="0">
                          <a:effectLst/>
                        </a:rPr>
                        <a:t>PER NODE</a:t>
                      </a:r>
                    </a:p>
                  </a:txBody>
                  <a:tcPr/>
                </a:tc>
                <a:tc>
                  <a:txBody>
                    <a:bodyPr/>
                    <a:lstStyle/>
                    <a:p>
                      <a:pPr algn="l" fontAlgn="t"/>
                      <a:r>
                        <a:rPr lang="en-US" sz="1200" dirty="0">
                          <a:effectLst/>
                        </a:rPr>
                        <a:t>AGGREGATE</a:t>
                      </a:r>
                    </a:p>
                  </a:txBody>
                  <a:tcPr/>
                </a:tc>
                <a:extLst>
                  <a:ext uri="{0D108BD9-81ED-4DB2-BD59-A6C34878D82A}">
                    <a16:rowId xmlns:a16="http://schemas.microsoft.com/office/drawing/2014/main" val="1479509998"/>
                  </a:ext>
                </a:extLst>
              </a:tr>
              <a:tr h="0">
                <a:tc>
                  <a:txBody>
                    <a:bodyPr/>
                    <a:lstStyle/>
                    <a:p>
                      <a:pPr fontAlgn="t"/>
                      <a:r>
                        <a:rPr lang="en-US" sz="1200" dirty="0">
                          <a:effectLst/>
                        </a:rPr>
                        <a:t>Processor (Note 1)</a:t>
                      </a:r>
                    </a:p>
                  </a:txBody>
                  <a:tcPr/>
                </a:tc>
                <a:tc>
                  <a:txBody>
                    <a:bodyPr/>
                    <a:lstStyle/>
                    <a:p>
                      <a:pPr fontAlgn="t"/>
                      <a:r>
                        <a:rPr lang="en-US" sz="1200" dirty="0">
                          <a:effectLst/>
                        </a:rPr>
                        <a:t>2.8 GHz 7543P</a:t>
                      </a:r>
                    </a:p>
                  </a:txBody>
                  <a:tcPr/>
                </a:tc>
                <a:tc>
                  <a:txBody>
                    <a:bodyPr/>
                    <a:lstStyle/>
                    <a:p>
                      <a:pPr fontAlgn="t"/>
                      <a:r>
                        <a:rPr lang="en-US" sz="1200" dirty="0">
                          <a:effectLst/>
                        </a:rPr>
                        <a:t>1</a:t>
                      </a:r>
                    </a:p>
                  </a:txBody>
                  <a:tcPr/>
                </a:tc>
                <a:tc>
                  <a:txBody>
                    <a:bodyPr/>
                    <a:lstStyle/>
                    <a:p>
                      <a:pPr fontAlgn="t"/>
                      <a:r>
                        <a:rPr lang="en-US" sz="1200" dirty="0">
                          <a:effectLst/>
                        </a:rPr>
                        <a:t>560</a:t>
                      </a:r>
                    </a:p>
                  </a:txBody>
                  <a:tcPr/>
                </a:tc>
                <a:extLst>
                  <a:ext uri="{0D108BD9-81ED-4DB2-BD59-A6C34878D82A}">
                    <a16:rowId xmlns:a16="http://schemas.microsoft.com/office/drawing/2014/main" val="2476999354"/>
                  </a:ext>
                </a:extLst>
              </a:tr>
              <a:tr h="0">
                <a:tc>
                  <a:txBody>
                    <a:bodyPr/>
                    <a:lstStyle/>
                    <a:p>
                      <a:pPr fontAlgn="t"/>
                      <a:r>
                        <a:rPr lang="en-US" sz="1200" dirty="0">
                          <a:effectLst/>
                        </a:rPr>
                        <a:t>Cores/Threads</a:t>
                      </a:r>
                    </a:p>
                  </a:txBody>
                  <a:tcPr/>
                </a:tc>
                <a:tc>
                  <a:txBody>
                    <a:bodyPr/>
                    <a:lstStyle/>
                    <a:p>
                      <a:pPr fontAlgn="t"/>
                      <a:r>
                        <a:rPr lang="en-US" sz="1200" dirty="0">
                          <a:effectLst/>
                        </a:rPr>
                        <a:t>AMD Zen 3</a:t>
                      </a:r>
                    </a:p>
                  </a:txBody>
                  <a:tcPr/>
                </a:tc>
                <a:tc>
                  <a:txBody>
                    <a:bodyPr/>
                    <a:lstStyle/>
                    <a:p>
                      <a:pPr fontAlgn="t"/>
                      <a:r>
                        <a:rPr lang="en-US" sz="1200" dirty="0">
                          <a:effectLst/>
                        </a:rPr>
                        <a:t>32/64</a:t>
                      </a:r>
                    </a:p>
                  </a:txBody>
                  <a:tcPr/>
                </a:tc>
                <a:tc>
                  <a:txBody>
                    <a:bodyPr/>
                    <a:lstStyle/>
                    <a:p>
                      <a:pPr fontAlgn="t"/>
                      <a:r>
                        <a:rPr lang="en-US" sz="1200" dirty="0">
                          <a:effectLst/>
                        </a:rPr>
                        <a:t>17,920/35,840</a:t>
                      </a:r>
                    </a:p>
                  </a:txBody>
                  <a:tcPr/>
                </a:tc>
                <a:extLst>
                  <a:ext uri="{0D108BD9-81ED-4DB2-BD59-A6C34878D82A}">
                    <a16:rowId xmlns:a16="http://schemas.microsoft.com/office/drawing/2014/main" val="1604783166"/>
                  </a:ext>
                </a:extLst>
              </a:tr>
              <a:tr h="0">
                <a:tc>
                  <a:txBody>
                    <a:bodyPr/>
                    <a:lstStyle/>
                    <a:p>
                      <a:pPr fontAlgn="t"/>
                      <a:r>
                        <a:rPr lang="en-US" sz="1200" dirty="0">
                          <a:effectLst/>
                        </a:rPr>
                        <a:t>RAM (Note 2)</a:t>
                      </a:r>
                    </a:p>
                  </a:txBody>
                  <a:tcPr/>
                </a:tc>
                <a:tc>
                  <a:txBody>
                    <a:bodyPr/>
                    <a:lstStyle/>
                    <a:p>
                      <a:pPr fontAlgn="t"/>
                      <a:r>
                        <a:rPr lang="en-US" sz="1200" dirty="0">
                          <a:effectLst/>
                        </a:rPr>
                        <a:t>DDR4</a:t>
                      </a:r>
                    </a:p>
                  </a:txBody>
                  <a:tcPr/>
                </a:tc>
                <a:tc>
                  <a:txBody>
                    <a:bodyPr/>
                    <a:lstStyle/>
                    <a:p>
                      <a:pPr fontAlgn="t"/>
                      <a:r>
                        <a:rPr lang="en-US" sz="1200" dirty="0">
                          <a:effectLst/>
                        </a:rPr>
                        <a:t>512 GiB</a:t>
                      </a:r>
                    </a:p>
                  </a:txBody>
                  <a:tcPr/>
                </a:tc>
                <a:tc>
                  <a:txBody>
                    <a:bodyPr/>
                    <a:lstStyle/>
                    <a:p>
                      <a:pPr fontAlgn="t"/>
                      <a:r>
                        <a:rPr lang="en-US" sz="1200" dirty="0">
                          <a:effectLst/>
                        </a:rPr>
                        <a:t>280 TiB</a:t>
                      </a:r>
                    </a:p>
                  </a:txBody>
                  <a:tcPr/>
                </a:tc>
                <a:extLst>
                  <a:ext uri="{0D108BD9-81ED-4DB2-BD59-A6C34878D82A}">
                    <a16:rowId xmlns:a16="http://schemas.microsoft.com/office/drawing/2014/main" val="4221595218"/>
                  </a:ext>
                </a:extLst>
              </a:tr>
              <a:tr h="0">
                <a:tc>
                  <a:txBody>
                    <a:bodyPr/>
                    <a:lstStyle/>
                    <a:p>
                      <a:pPr fontAlgn="t"/>
                      <a:r>
                        <a:rPr lang="en-US" sz="1200" dirty="0">
                          <a:effectLst/>
                        </a:rPr>
                        <a:t>GPUS</a:t>
                      </a:r>
                    </a:p>
                  </a:txBody>
                  <a:tcPr/>
                </a:tc>
                <a:tc>
                  <a:txBody>
                    <a:bodyPr/>
                    <a:lstStyle/>
                    <a:p>
                      <a:pPr fontAlgn="t"/>
                      <a:r>
                        <a:rPr lang="en-US" sz="1200" dirty="0">
                          <a:effectLst/>
                        </a:rPr>
                        <a:t>Nvidia A100</a:t>
                      </a:r>
                    </a:p>
                  </a:txBody>
                  <a:tcPr/>
                </a:tc>
                <a:tc>
                  <a:txBody>
                    <a:bodyPr/>
                    <a:lstStyle/>
                    <a:p>
                      <a:pPr fontAlgn="t"/>
                      <a:r>
                        <a:rPr lang="en-US" sz="1200" dirty="0">
                          <a:effectLst/>
                        </a:rPr>
                        <a:t>4</a:t>
                      </a:r>
                    </a:p>
                  </a:txBody>
                  <a:tcPr/>
                </a:tc>
                <a:tc>
                  <a:txBody>
                    <a:bodyPr/>
                    <a:lstStyle/>
                    <a:p>
                      <a:pPr fontAlgn="t"/>
                      <a:r>
                        <a:rPr lang="en-US" sz="1200" dirty="0">
                          <a:effectLst/>
                        </a:rPr>
                        <a:t>2240</a:t>
                      </a:r>
                    </a:p>
                  </a:txBody>
                  <a:tcPr/>
                </a:tc>
                <a:extLst>
                  <a:ext uri="{0D108BD9-81ED-4DB2-BD59-A6C34878D82A}">
                    <a16:rowId xmlns:a16="http://schemas.microsoft.com/office/drawing/2014/main" val="4142300616"/>
                  </a:ext>
                </a:extLst>
              </a:tr>
              <a:tr h="0">
                <a:tc>
                  <a:txBody>
                    <a:bodyPr/>
                    <a:lstStyle/>
                    <a:p>
                      <a:pPr fontAlgn="t"/>
                      <a:r>
                        <a:rPr lang="en-US" sz="1200" dirty="0">
                          <a:effectLst/>
                        </a:rPr>
                        <a:t>Local SSD</a:t>
                      </a:r>
                    </a:p>
                  </a:txBody>
                  <a:tcPr/>
                </a:tc>
                <a:tc>
                  <a:txBody>
                    <a:bodyPr/>
                    <a:lstStyle/>
                    <a:p>
                      <a:pPr fontAlgn="t"/>
                      <a:r>
                        <a:rPr lang="en-US" sz="1200" dirty="0">
                          <a:effectLst/>
                        </a:rPr>
                        <a:t>1.6 TB</a:t>
                      </a:r>
                    </a:p>
                  </a:txBody>
                  <a:tcPr/>
                </a:tc>
                <a:tc>
                  <a:txBody>
                    <a:bodyPr/>
                    <a:lstStyle/>
                    <a:p>
                      <a:pPr fontAlgn="t"/>
                      <a:r>
                        <a:rPr lang="en-US" sz="1200" dirty="0">
                          <a:effectLst/>
                        </a:rPr>
                        <a:t>2/3.2 TB</a:t>
                      </a:r>
                    </a:p>
                  </a:txBody>
                  <a:tcPr/>
                </a:tc>
                <a:tc>
                  <a:txBody>
                    <a:bodyPr/>
                    <a:lstStyle/>
                    <a:p>
                      <a:pPr fontAlgn="t"/>
                      <a:r>
                        <a:rPr lang="en-US" sz="1200" dirty="0">
                          <a:effectLst/>
                        </a:rPr>
                        <a:t>1120/1.8PB</a:t>
                      </a:r>
                    </a:p>
                  </a:txBody>
                  <a:tcPr/>
                </a:tc>
                <a:extLst>
                  <a:ext uri="{0D108BD9-81ED-4DB2-BD59-A6C34878D82A}">
                    <a16:rowId xmlns:a16="http://schemas.microsoft.com/office/drawing/2014/main" val="4259940755"/>
                  </a:ext>
                </a:extLst>
              </a:tr>
            </a:tbl>
          </a:graphicData>
        </a:graphic>
      </p:graphicFrame>
      <p:sp>
        <p:nvSpPr>
          <p:cNvPr id="17" name="TextBox 16">
            <a:extLst>
              <a:ext uri="{FF2B5EF4-FFF2-40B4-BE49-F238E27FC236}">
                <a16:creationId xmlns:a16="http://schemas.microsoft.com/office/drawing/2014/main" id="{6BB99A7E-7C77-B329-060E-E8ABAD69071E}"/>
              </a:ext>
            </a:extLst>
          </p:cNvPr>
          <p:cNvSpPr txBox="1"/>
          <p:nvPr/>
        </p:nvSpPr>
        <p:spPr>
          <a:xfrm>
            <a:off x="330201" y="742950"/>
            <a:ext cx="865293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har char="•"/>
            </a:pPr>
            <a:r>
              <a:rPr lang="en-US" sz="1200" dirty="0"/>
              <a:t>Polaris is a 560 node (44 Petaflop Peak performance) HPE Apollo 6500 Gen 10+ based system. </a:t>
            </a:r>
            <a:endParaRPr lang="en-US" dirty="0"/>
          </a:p>
          <a:p>
            <a:pPr marL="171450" indent="-171450">
              <a:buChar char="•"/>
            </a:pPr>
            <a:r>
              <a:rPr lang="en-US" sz="1200" dirty="0"/>
              <a:t>Each node has a single 2.8 </a:t>
            </a:r>
            <a:r>
              <a:rPr lang="en-US" sz="1200" dirty="0" err="1"/>
              <a:t>Ghz</a:t>
            </a:r>
            <a:r>
              <a:rPr lang="en-US" sz="1200" dirty="0"/>
              <a:t> AMD EPYC Milan 7543P 32 core CPU with 512 GB of DDR4 RAM and four Nvidia A100 GPUs connected via </a:t>
            </a:r>
            <a:r>
              <a:rPr lang="en-US" sz="1200" dirty="0" err="1"/>
              <a:t>NVLink</a:t>
            </a:r>
            <a:r>
              <a:rPr lang="en-US" sz="1200" dirty="0"/>
              <a:t>, There are two nodes per chassis, seven chassis per rack, and 40 racks for a total of 560 nodes. </a:t>
            </a:r>
            <a:r>
              <a:rPr lang="en-US" sz="1200" dirty="0">
                <a:hlinkClick r:id="rId3"/>
              </a:rPr>
              <a:t>https://docs.alcf.anl.gov/polaris/hardware-overview/machine-overview/</a:t>
            </a:r>
            <a:endParaRPr lang="en-US" dirty="0"/>
          </a:p>
          <a:p>
            <a:pPr marL="171450" indent="-171450">
              <a:buChar char="•"/>
            </a:pPr>
            <a:endParaRPr lang="en-US" sz="1200" dirty="0"/>
          </a:p>
        </p:txBody>
      </p:sp>
    </p:spTree>
    <p:extLst>
      <p:ext uri="{BB962C8B-B14F-4D97-AF65-F5344CB8AC3E}">
        <p14:creationId xmlns:p14="http://schemas.microsoft.com/office/powerpoint/2010/main" val="1336316758"/>
      </p:ext>
    </p:extLst>
  </p:cSld>
  <p:clrMapOvr>
    <a:masterClrMapping/>
  </p:clrMapOvr>
</p:sld>
</file>

<file path=ppt/theme/theme1.xml><?xml version="1.0" encoding="utf-8"?>
<a:theme xmlns:a="http://schemas.openxmlformats.org/drawingml/2006/main" name="Office Theme">
  <a:themeElements>
    <a:clrScheme name="Blue Theme">
      <a:dk1>
        <a:srgbClr val="000000"/>
      </a:dk1>
      <a:lt1>
        <a:srgbClr val="FFFFFF"/>
      </a:lt1>
      <a:dk2>
        <a:srgbClr val="1D1651"/>
      </a:dk2>
      <a:lt2>
        <a:srgbClr val="6D6B76"/>
      </a:lt2>
      <a:accent1>
        <a:srgbClr val="281B57"/>
      </a:accent1>
      <a:accent2>
        <a:srgbClr val="1E8BC9"/>
      </a:accent2>
      <a:accent3>
        <a:srgbClr val="640433"/>
      </a:accent3>
      <a:accent4>
        <a:srgbClr val="D03E53"/>
      </a:accent4>
      <a:accent5>
        <a:srgbClr val="EC6358"/>
      </a:accent5>
      <a:accent6>
        <a:srgbClr val="107970"/>
      </a:accent6>
      <a:hlink>
        <a:srgbClr val="0D63AD"/>
      </a:hlink>
      <a:folHlink>
        <a:srgbClr val="179E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New ALCF Palette">
      <a:dk1>
        <a:srgbClr val="000000"/>
      </a:dk1>
      <a:lt1>
        <a:srgbClr val="FFFFFF"/>
      </a:lt1>
      <a:dk2>
        <a:srgbClr val="44546A"/>
      </a:dk2>
      <a:lt2>
        <a:srgbClr val="E7E6E6"/>
      </a:lt2>
      <a:accent1>
        <a:srgbClr val="281B57"/>
      </a:accent1>
      <a:accent2>
        <a:srgbClr val="1E8BC9"/>
      </a:accent2>
      <a:accent3>
        <a:srgbClr val="640433"/>
      </a:accent3>
      <a:accent4>
        <a:srgbClr val="D03E53"/>
      </a:accent4>
      <a:accent5>
        <a:srgbClr val="EC6358"/>
      </a:accent5>
      <a:accent6>
        <a:srgbClr val="107970"/>
      </a:accent6>
      <a:hlink>
        <a:srgbClr val="0D63AD"/>
      </a:hlink>
      <a:folHlink>
        <a:srgbClr val="179E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1250</Words>
  <Application>Microsoft Macintosh PowerPoint</Application>
  <PresentationFormat>On-screen Show (16:9)</PresentationFormat>
  <Paragraphs>199</Paragraphs>
  <Slides>12</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Wingdings</vt:lpstr>
      <vt:lpstr>Arial</vt:lpstr>
      <vt:lpstr>IBM Plex Sans</vt:lpstr>
      <vt:lpstr>Office Theme</vt:lpstr>
      <vt:lpstr>2_Office Theme</vt:lpstr>
      <vt:lpstr>Deployment Strategies at ALCF for Data Services </vt:lpstr>
      <vt:lpstr>ALCF Current Infrastructure</vt:lpstr>
      <vt:lpstr>IBM Architecture</vt:lpstr>
      <vt:lpstr>Propose Architecture</vt:lpstr>
      <vt:lpstr>ARCHIVE-2022/2023 </vt:lpstr>
      <vt:lpstr>Proposed Infrastructure Using Globus/funcX for the Portal – Outside ALCF Network</vt:lpstr>
      <vt:lpstr>Requirement (IBM)</vt:lpstr>
      <vt:lpstr>Requirement (IBM)</vt:lpstr>
      <vt:lpstr>Current Infrastructure – Compute Nodes</vt:lpstr>
      <vt:lpstr>Proposed Infrastructure 1 – Within ALCF Network</vt:lpstr>
      <vt:lpstr>Proposed Infrastructure 2 – Within ALCF Network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Management Systems</dc:title>
  <cp:lastModifiedBy>Tanikanti, Aditya</cp:lastModifiedBy>
  <cp:revision>2205</cp:revision>
  <dcterms:modified xsi:type="dcterms:W3CDTF">2025-06-13T17:43:41Z</dcterms:modified>
</cp:coreProperties>
</file>